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13"/>
  </p:notesMasterIdLst>
  <p:handoutMasterIdLst>
    <p:handoutMasterId r:id="rId14"/>
  </p:handoutMasterIdLst>
  <p:sldIdLst>
    <p:sldId id="257" r:id="rId5"/>
    <p:sldId id="260" r:id="rId6"/>
    <p:sldId id="267" r:id="rId7"/>
    <p:sldId id="266" r:id="rId8"/>
    <p:sldId id="261" r:id="rId9"/>
    <p:sldId id="264" r:id="rId10"/>
    <p:sldId id="268" r:id="rId11"/>
    <p:sldId id="269" r:id="rId12"/>
  </p:sldIdLst>
  <p:sldSz cx="12192000" cy="6858000"/>
  <p:notesSz cx="6858000" cy="9144000"/>
  <p:custDataLst>
    <p:tags r:id="rId1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20" userDrawn="1">
          <p15:clr>
            <a:srgbClr val="A4A3A4"/>
          </p15:clr>
        </p15:guide>
        <p15:guide id="2" orient="horz" pos="1272" userDrawn="1">
          <p15:clr>
            <a:srgbClr val="A4A3A4"/>
          </p15:clr>
        </p15:guide>
        <p15:guide id="3" orient="horz" pos="715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  <p15:guide id="5" orient="horz" pos="3944" userDrawn="1">
          <p15:clr>
            <a:srgbClr val="A4A3A4"/>
          </p15:clr>
        </p15:guide>
        <p15:guide id="6" pos="428" userDrawn="1">
          <p15:clr>
            <a:srgbClr val="A4A3A4"/>
          </p15:clr>
        </p15:guide>
        <p15:guide id="7" pos="7224" userDrawn="1">
          <p15:clr>
            <a:srgbClr val="A4A3A4"/>
          </p15:clr>
        </p15:guide>
        <p15:guide id="8" pos="909" userDrawn="1">
          <p15:clr>
            <a:srgbClr val="A4A3A4"/>
          </p15:clr>
        </p15:guide>
        <p15:guide id="9" pos="3688" userDrawn="1">
          <p15:clr>
            <a:srgbClr val="A4A3A4"/>
          </p15:clr>
        </p15:guide>
        <p15:guide id="10" pos="3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3F"/>
    <a:srgbClr val="008C78"/>
    <a:srgbClr val="4BC8FF"/>
    <a:srgbClr val="0000DC"/>
    <a:srgbClr val="F01928"/>
    <a:srgbClr val="9100DC"/>
    <a:srgbClr val="5AC8AF"/>
    <a:srgbClr val="00287D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754" autoAdjust="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>
        <p:guide orient="horz" pos="1120"/>
        <p:guide orient="horz" pos="1272"/>
        <p:guide orient="horz" pos="715"/>
        <p:guide orient="horz" pos="3861"/>
        <p:guide orient="horz" pos="3944"/>
        <p:guide pos="428"/>
        <p:guide pos="7224"/>
        <p:guide pos="909"/>
        <p:guide pos="3688"/>
        <p:guide pos="396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40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 altLang="cs-CZ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 altLang="cs-CZ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34D9CB-1186-4E97-85EF-EEFDD3E78B1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4514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cs-CZ" altLang="cs-CZ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061A6D36-8CFB-40FE-8D60-D205048812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8111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Definujte zápatí - název prezentace / pracoviště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3F24B06-B2DE-4D1F-B580-6248E87C08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" y="414000"/>
            <a:ext cx="3989460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8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23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 sz="1200"/>
            </a:lvl1pPr>
          </a:lstStyle>
          <a:p>
            <a:r>
              <a:rPr lang="cs-CZ"/>
              <a:t>Definujte zápatí - název prezentace / pracoviště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6D16620-68B9-46F0-9511-83A054A4C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2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– inverzní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Definujte zápatí - název prezentace / pracoviště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6DAD2CB-9E1E-41D7-BAB2-CD74A5F15C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3" y="414000"/>
            <a:ext cx="3989453" cy="10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2432">
          <p15:clr>
            <a:srgbClr val="FBAE40"/>
          </p15:clr>
        </p15:guide>
        <p15:guide id="2" pos="23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2"/>
            <a:ext cx="10753200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cs-CZ"/>
              <a:t>Definujte zápatí - název prezentace / pracoviště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6416C9C-C331-4B3B-985F-C9EB452981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6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0725" y="1296001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1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251278" y="1290515"/>
            <a:ext cx="5220000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Zástupný symbol pro obsah 2"/>
          <p:cNvSpPr>
            <a:spLocks noGrp="1"/>
          </p:cNvSpPr>
          <p:nvPr>
            <p:ph idx="1"/>
          </p:nvPr>
        </p:nvSpPr>
        <p:spPr>
          <a:xfrm>
            <a:off x="720000" y="169200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23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90271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9723587-2EDF-4DE7-A638-CB219D80BA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68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288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1695074"/>
            <a:ext cx="5218413" cy="389671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BDE9BC5-EE25-44B2-8081-F2B94BAA6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Zástupný symbol pro obsah 2"/>
          <p:cNvSpPr>
            <a:spLocks noGrp="1"/>
          </p:cNvSpPr>
          <p:nvPr>
            <p:ph idx="28"/>
          </p:nvPr>
        </p:nvSpPr>
        <p:spPr>
          <a:xfrm>
            <a:off x="6251280" y="1667024"/>
            <a:ext cx="5219998" cy="414000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15C5545-1887-4891-9041-0A164B46C3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9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podnadpis a 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12">
            <a:extLst>
              <a:ext uri="{FF2B5EF4-FFF2-40B4-BE49-F238E27FC236}">
                <a16:creationId xmlns:a16="http://schemas.microsoft.com/office/drawing/2014/main" id="{548D6DE9-EB16-4D0A-9F96-DD69C3E9721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440000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C2D097E9-9E99-4F02-A434-E69D713D0F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9999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text 5">
            <a:extLst>
              <a:ext uri="{FF2B5EF4-FFF2-40B4-BE49-F238E27FC236}">
                <a16:creationId xmlns:a16="http://schemas.microsoft.com/office/drawing/2014/main" id="{7E169087-A2FD-4849-9AAC-BD41AA07A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40000" y="4414271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E14CE5FF-FB97-4634-9714-4B5C0FDA38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61200" y="4414270"/>
            <a:ext cx="3312000" cy="1427730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DD220DBF-2B26-4E32-826A-79839FF5102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AD9E96F9-7F56-4453-A9FC-693AF7E57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0475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88362389-3E8C-4129-819C-75F0F7922D0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1436" y="4025136"/>
            <a:ext cx="3311525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Zástupný symbol pro obsah 12">
            <a:extLst>
              <a:ext uri="{FF2B5EF4-FFF2-40B4-BE49-F238E27FC236}">
                <a16:creationId xmlns:a16="http://schemas.microsoft.com/office/drawing/2014/main" id="{DE897ACA-C285-471C-BF3F-2886D04C7F9F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19999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Zástupný symbol pro obsah 12">
            <a:extLst>
              <a:ext uri="{FF2B5EF4-FFF2-40B4-BE49-F238E27FC236}">
                <a16:creationId xmlns:a16="http://schemas.microsoft.com/office/drawing/2014/main" id="{9AF93628-9CF3-4CB5-A8C7-735B527D49B2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60001" y="1692002"/>
            <a:ext cx="3311525" cy="223071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725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1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BE22061C-0672-4AEC-8A4C-0D11DE6CD3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tex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4" name="Zástupný symbol pro obsah 2"/>
          <p:cNvSpPr>
            <a:spLocks noGrp="1"/>
          </p:cNvSpPr>
          <p:nvPr>
            <p:ph idx="1"/>
          </p:nvPr>
        </p:nvSpPr>
        <p:spPr>
          <a:xfrm>
            <a:off x="6272212" y="692150"/>
            <a:ext cx="5200987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sz="2000"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16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9" name="Zástupný symbol pro obsah 12">
            <a:extLst>
              <a:ext uri="{FF2B5EF4-FFF2-40B4-BE49-F238E27FC236}">
                <a16:creationId xmlns:a16="http://schemas.microsoft.com/office/drawing/2014/main" id="{83517C49-9C06-4658-8660-E0D21D83CE2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137" y="692150"/>
            <a:ext cx="5218413" cy="489963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Zástupný symbol pro text 13">
            <a:extLst>
              <a:ext uri="{FF2B5EF4-FFF2-40B4-BE49-F238E27FC236}">
                <a16:creationId xmlns:a16="http://schemas.microsoft.com/office/drawing/2014/main" id="{F7FD9E97-5F69-494E-8672-5957527833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5" y="5599670"/>
            <a:ext cx="5218412" cy="216000"/>
          </a:xfrm>
        </p:spPr>
        <p:txBody>
          <a:bodyPr anchor="ctr"/>
          <a:lstStyle>
            <a:lvl1pPr>
              <a:lnSpc>
                <a:spcPts val="1100"/>
              </a:lnSpc>
              <a:defRPr sz="1000" b="0" i="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4677B85-5E2B-482A-93ED-64300A4F32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83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10" name="Zástupný symbol pro obsah 2"/>
          <p:cNvSpPr>
            <a:spLocks noGrp="1"/>
          </p:cNvSpPr>
          <p:nvPr>
            <p:ph idx="1"/>
          </p:nvPr>
        </p:nvSpPr>
        <p:spPr>
          <a:xfrm>
            <a:off x="720000" y="692150"/>
            <a:ext cx="10753200" cy="5139850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674B280-0EBE-452C-88FC-C60D2D2F76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ky text -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obsah 12">
            <a:extLst>
              <a:ext uri="{FF2B5EF4-FFF2-40B4-BE49-F238E27FC236}">
                <a16:creationId xmlns:a16="http://schemas.microsoft.com/office/drawing/2014/main" id="{9622FDD6-5C71-4DE9-BFBE-6443A2855E5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19997" y="718712"/>
            <a:ext cx="5220001" cy="32040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8D903DEB-B441-46DB-8462-2640DC8DB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9999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text 13">
            <a:extLst>
              <a:ext uri="{FF2B5EF4-FFF2-40B4-BE49-F238E27FC236}">
                <a16:creationId xmlns:a16="http://schemas.microsoft.com/office/drawing/2014/main" id="{66F1D7B9-D1BE-446E-87CA-6AD81AFA83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0724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text 5">
            <a:extLst>
              <a:ext uri="{FF2B5EF4-FFF2-40B4-BE49-F238E27FC236}">
                <a16:creationId xmlns:a16="http://schemas.microsoft.com/office/drawing/2014/main" id="{3947EF07-8AF7-4904-8565-F5D81E4282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1278" y="4500000"/>
            <a:ext cx="5220000" cy="1331998"/>
          </a:xfrm>
        </p:spPr>
        <p:txBody>
          <a:bodyPr lIns="0" tIns="0" rIns="0" bIns="0" numCol="1" spcCol="324000">
            <a:noAutofit/>
          </a:bodyPr>
          <a:lstStyle>
            <a:lvl1pPr algn="l">
              <a:lnSpc>
                <a:spcPts val="1800"/>
              </a:lnSpc>
              <a:defRPr sz="1500" b="0">
                <a:solidFill>
                  <a:schemeClr val="tx1"/>
                </a:solidFill>
              </a:defRPr>
            </a:lvl1pPr>
            <a:lvl2pPr algn="l">
              <a:defRPr u="none"/>
            </a:lvl2pPr>
            <a:lvl3pPr algn="l">
              <a:defRPr>
                <a:latin typeface="+mn-lt"/>
              </a:defRPr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13">
            <a:extLst>
              <a:ext uri="{FF2B5EF4-FFF2-40B4-BE49-F238E27FC236}">
                <a16:creationId xmlns:a16="http://schemas.microsoft.com/office/drawing/2014/main" id="{334B9440-7A06-4BF8-9532-C11248171B0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52003" y="4068000"/>
            <a:ext cx="5220000" cy="360000"/>
          </a:xfrm>
        </p:spPr>
        <p:txBody>
          <a:bodyPr/>
          <a:lstStyle>
            <a:lvl1pPr>
              <a:lnSpc>
                <a:spcPts val="1100"/>
              </a:lnSpc>
              <a:defRPr sz="900" b="1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symbol pro obsah 12">
            <a:extLst>
              <a:ext uri="{FF2B5EF4-FFF2-40B4-BE49-F238E27FC236}">
                <a16:creationId xmlns:a16="http://schemas.microsoft.com/office/drawing/2014/main" id="{263AA377-982D-4CA3-B9BD-C61AF652481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251278" y="718712"/>
            <a:ext cx="5220001" cy="320400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79CBA7E9-39FD-48DD-A531-4FACEAA89B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986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 dirty="0"/>
              <a:t>Definujte zápatí - název prezentace / pracoviště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6C118-631F-4A80-9886-907009361577}" type="slidenum">
              <a:rPr lang="cs-CZ" altLang="cs-CZ"/>
              <a:pPr/>
              <a:t>‹#›</a:t>
            </a:fld>
            <a:endParaRPr lang="cs-CZ" alt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5986A44-E305-439C-A6E6-84D98B56C7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7" y="6062047"/>
            <a:ext cx="2220049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90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erzní snímek s obrázkem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Definujte zápatí - název prezentace / pracoviště</a:t>
            </a:r>
            <a:endParaRPr lang="cs-CZ" dirty="0"/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8" name="Zástupný symbol pro obrázek 7"/>
          <p:cNvSpPr>
            <a:spLocks noGrp="1"/>
          </p:cNvSpPr>
          <p:nvPr>
            <p:ph type="pic" sz="quarter" idx="12"/>
          </p:nvPr>
        </p:nvSpPr>
        <p:spPr>
          <a:xfrm>
            <a:off x="0" y="1"/>
            <a:ext cx="12192000" cy="58420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50A24FA-DC66-4A1A-846A-111B3D2C5F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8269" y="6062047"/>
            <a:ext cx="2220045" cy="59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5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ímek MUNI CSI HR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r>
              <a:rPr lang="cs-CZ" dirty="0"/>
              <a:t>Definujte zápatí - název prezentace / pracoviště</a:t>
            </a:r>
          </a:p>
        </p:txBody>
      </p:sp>
      <p:sp>
        <p:nvSpPr>
          <p:cNvPr id="4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30D7435-90FF-41A9-9268-6F9C7D7A2F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10" y="2094977"/>
            <a:ext cx="8218579" cy="220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ímek MUNI CSI">
    <p:bg>
      <p:bgPr>
        <a:solidFill>
          <a:srgbClr val="00A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D114D9D-A2CF-4840-9721-521117432B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870" y="2019300"/>
            <a:ext cx="4087670" cy="2820493"/>
          </a:xfrm>
          <a:prstGeom prst="rect">
            <a:avLst/>
          </a:prstGeom>
        </p:spPr>
      </p:pic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r>
              <a:rPr lang="cs-CZ" dirty="0"/>
              <a:t>Definujte zápatí - název prezentace / pracoviště</a:t>
            </a:r>
          </a:p>
        </p:txBody>
      </p:sp>
      <p:sp>
        <p:nvSpPr>
          <p:cNvPr id="4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AF3F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22781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nímek MUN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208" y="2434288"/>
            <a:ext cx="7673489" cy="1989423"/>
          </a:xfrm>
          <a:prstGeom prst="rect">
            <a:avLst/>
          </a:prstGeom>
        </p:spPr>
      </p:pic>
      <p:sp>
        <p:nvSpPr>
          <p:cNvPr id="3" name="Zástupný symbol pro zápatí 1">
            <a:extLst>
              <a:ext uri="{FF2B5EF4-FFF2-40B4-BE49-F238E27FC236}">
                <a16:creationId xmlns:a16="http://schemas.microsoft.com/office/drawing/2014/main" id="{F79F468F-CBBF-4FBC-9D13-2F9F8C72B9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r>
              <a:rPr lang="cs-CZ" dirty="0"/>
              <a:t>Definujte zápatí - název prezentace / pracoviště</a:t>
            </a:r>
          </a:p>
        </p:txBody>
      </p:sp>
      <p:sp>
        <p:nvSpPr>
          <p:cNvPr id="5" name="Zástupný symbol pro číslo snímku 2">
            <a:extLst>
              <a:ext uri="{FF2B5EF4-FFF2-40B4-BE49-F238E27FC236}">
                <a16:creationId xmlns:a16="http://schemas.microsoft.com/office/drawing/2014/main" id="{86C4ECC2-52CE-44A7-BFFB-E1B0BA66EC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14000" y="6228000"/>
            <a:ext cx="252000" cy="252000"/>
          </a:xfrm>
        </p:spPr>
        <p:txBody>
          <a:bodyPr/>
          <a:lstStyle>
            <a:lvl1pPr>
              <a:defRPr>
                <a:solidFill>
                  <a:srgbClr val="0000DC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791214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303D27F0-9937-5607-0A0B-2685DC2977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/>
              <a:t>Definujte zápatí - název prezentace / pracoviště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4B43DE0-D4E5-1A66-D4A6-5116387F2C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826958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cs-CZ" dirty="0"/>
              <a:t>Definujte zápatí - název prezentace / pracoviště</a:t>
            </a:r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0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3200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0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  <p:sldLayoutId id="2147483690" r:id="rId3"/>
    <p:sldLayoutId id="2147483685" r:id="rId4"/>
    <p:sldLayoutId id="2147483688" r:id="rId5"/>
    <p:sldLayoutId id="2147483674" r:id="rId6"/>
    <p:sldLayoutId id="2147483673" r:id="rId7"/>
    <p:sldLayoutId id="2147483676" r:id="rId8"/>
    <p:sldLayoutId id="2147483675" r:id="rId9"/>
    <p:sldLayoutId id="2147483677" r:id="rId10"/>
    <p:sldLayoutId id="2147483686" r:id="rId11"/>
    <p:sldLayoutId id="2147483691" r:id="rId12"/>
    <p:sldLayoutId id="2147483692" r:id="rId13"/>
    <p:sldLayoutId id="2147483694" r:id="rId14"/>
    <p:sldLayoutId id="2147483693" r:id="rId15"/>
    <p:sldLayoutId id="2147483695" r:id="rId16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18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ortal.muni.cz/sci/o-mne/osobni/personalistika/rozvoj-kariera-a-podpora/karierni-poradenstvi-na-prf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karierniporadenstvi@sci.muni.cz" TargetMode="External"/><Relationship Id="rId2" Type="http://schemas.openxmlformats.org/officeDocument/2006/relationships/hyperlink" Target="https://portal.muni.cz/person/438771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linkedin.com/in/eliskasobotko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72A8FF5D-D5CD-5F87-F3B8-594C7BF919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71F626F-605F-7B06-1B02-0EA468C318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en-GB" noProof="0" smtClean="0"/>
              <a:pPr/>
              <a:t>1</a:t>
            </a:fld>
            <a:endParaRPr lang="en-GB" noProof="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20DF50D-9191-6FF8-0E00-74C5FA1F8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Career Counselling at SCI MUNI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B9C90ADA-9A2C-E046-7EC8-5615601E2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4116402"/>
            <a:ext cx="11361600" cy="698497"/>
          </a:xfrm>
        </p:spPr>
        <p:txBody>
          <a:bodyPr/>
          <a:lstStyle/>
          <a:p>
            <a:r>
              <a:rPr lang="en-GB" sz="3600" b="1" noProof="0" dirty="0"/>
              <a:t>PhD Day</a:t>
            </a:r>
          </a:p>
          <a:p>
            <a:endParaRPr lang="en-GB" b="1" noProof="0" dirty="0"/>
          </a:p>
          <a:p>
            <a:r>
              <a:rPr lang="en-GB" sz="1800" noProof="0" dirty="0"/>
              <a:t>Eliška Sobotková</a:t>
            </a:r>
          </a:p>
        </p:txBody>
      </p:sp>
    </p:spTree>
    <p:extLst>
      <p:ext uri="{BB962C8B-B14F-4D97-AF65-F5344CB8AC3E}">
        <p14:creationId xmlns:p14="http://schemas.microsoft.com/office/powerpoint/2010/main" val="90478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55A92F1-6182-CECE-C784-EECF2C7A79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sz="2000" noProof="0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8F1995D-1E61-077D-47EA-56DA01D49A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744D3A0-E642-AC0B-4085-F4C175227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How </a:t>
            </a:r>
            <a:r>
              <a:rPr lang="cs-CZ" dirty="0"/>
              <a:t>a</a:t>
            </a:r>
            <a:r>
              <a:rPr lang="en-GB" noProof="0" dirty="0"/>
              <a:t>re </a:t>
            </a:r>
            <a:r>
              <a:rPr lang="cs-CZ" dirty="0"/>
              <a:t>w</a:t>
            </a:r>
            <a:r>
              <a:rPr lang="en-GB" noProof="0" dirty="0"/>
              <a:t>e </a:t>
            </a:r>
            <a:r>
              <a:rPr lang="cs-CZ" noProof="0" dirty="0"/>
              <a:t>f</a:t>
            </a:r>
            <a:r>
              <a:rPr lang="en-GB" noProof="0" dirty="0" err="1"/>
              <a:t>eeling</a:t>
            </a:r>
            <a:r>
              <a:rPr lang="en-GB" noProof="0" dirty="0"/>
              <a:t>?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0927EAD3-4B22-8563-AB58-38E4D4287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682" y="1692002"/>
            <a:ext cx="9868518" cy="4139998"/>
          </a:xfrm>
        </p:spPr>
        <p:txBody>
          <a:bodyPr/>
          <a:lstStyle/>
          <a:p>
            <a:pPr marL="72000" indent="0">
              <a:buNone/>
            </a:pPr>
            <a:r>
              <a:rPr lang="en-GB" sz="3000" noProof="0" dirty="0"/>
              <a:t>😃 </a:t>
            </a:r>
            <a:r>
              <a:rPr lang="en-GB" sz="3000" b="1" noProof="0" dirty="0"/>
              <a:t>Energised</a:t>
            </a:r>
          </a:p>
          <a:p>
            <a:pPr marL="72000" indent="0">
              <a:buNone/>
            </a:pPr>
            <a:br>
              <a:rPr lang="en-GB" sz="3000" noProof="0" dirty="0"/>
            </a:br>
            <a:r>
              <a:rPr lang="en-GB" sz="3000" noProof="0" dirty="0"/>
              <a:t>🙂 </a:t>
            </a:r>
            <a:r>
              <a:rPr lang="en-GB" sz="3000" b="1" noProof="0" dirty="0"/>
              <a:t>Still alive</a:t>
            </a:r>
          </a:p>
          <a:p>
            <a:pPr marL="72000" indent="0">
              <a:buNone/>
            </a:pPr>
            <a:br>
              <a:rPr lang="en-GB" sz="3000" noProof="0" dirty="0"/>
            </a:br>
            <a:r>
              <a:rPr lang="en-GB" sz="3000" noProof="0" dirty="0"/>
              <a:t>🧟 </a:t>
            </a:r>
            <a:r>
              <a:rPr lang="en-GB" sz="3000" b="1" noProof="0" dirty="0"/>
              <a:t>Please send coffee</a:t>
            </a:r>
            <a:endParaRPr lang="en-GB" sz="3000" noProof="0" dirty="0"/>
          </a:p>
        </p:txBody>
      </p:sp>
    </p:spTree>
    <p:extLst>
      <p:ext uri="{BB962C8B-B14F-4D97-AF65-F5344CB8AC3E}">
        <p14:creationId xmlns:p14="http://schemas.microsoft.com/office/powerpoint/2010/main" val="1108189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574ECCF-A65D-8850-8ABB-2F19E83F06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7F02BAE-3BE0-8904-CD49-CCF433EA85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3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C9D522-8025-6FE9-11D8-5E9EC8B9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Career counselling </a:t>
            </a:r>
            <a:r>
              <a:rPr lang="en-US" dirty="0" err="1"/>
              <a:t>i</a:t>
            </a:r>
            <a:r>
              <a:rPr lang="en-US" noProof="0" dirty="0"/>
              <a:t>s…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01EC759-6106-062E-C8FD-AE365E760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 algn="ctr">
              <a:buNone/>
            </a:pPr>
            <a:endParaRPr lang="cs-CZ" dirty="0"/>
          </a:p>
          <a:p>
            <a:pPr marL="72000" indent="0" algn="ctr">
              <a:buNone/>
            </a:pPr>
            <a:r>
              <a:rPr lang="en-US" noProof="0" dirty="0"/>
              <a:t>…space to discuss your professional development, a possible change of role, or their next career steps at SCI MUNI.</a:t>
            </a:r>
            <a:br>
              <a:rPr lang="en-US" noProof="0" dirty="0"/>
            </a:br>
            <a:br>
              <a:rPr lang="en-US" noProof="0" dirty="0"/>
            </a:br>
            <a:r>
              <a:rPr lang="en-US" noProof="0" dirty="0"/>
              <a:t>…clarification your options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171906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B834-6D30-F1E3-FAD9-C7E4B471A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Skupina 33">
            <a:extLst>
              <a:ext uri="{FF2B5EF4-FFF2-40B4-BE49-F238E27FC236}">
                <a16:creationId xmlns:a16="http://schemas.microsoft.com/office/drawing/2014/main" id="{F8A6E447-CE46-3633-FF88-120F20CB896D}"/>
              </a:ext>
            </a:extLst>
          </p:cNvPr>
          <p:cNvGrpSpPr/>
          <p:nvPr/>
        </p:nvGrpSpPr>
        <p:grpSpPr>
          <a:xfrm>
            <a:off x="1055130" y="3847304"/>
            <a:ext cx="2886134" cy="3247779"/>
            <a:chOff x="9541033" y="1136227"/>
            <a:chExt cx="2377420" cy="2639218"/>
          </a:xfrm>
        </p:grpSpPr>
        <p:sp>
          <p:nvSpPr>
            <p:cNvPr id="35" name="Vývojový diagram: spojnice 34">
              <a:extLst>
                <a:ext uri="{FF2B5EF4-FFF2-40B4-BE49-F238E27FC236}">
                  <a16:creationId xmlns:a16="http://schemas.microsoft.com/office/drawing/2014/main" id="{BA0B3E49-6736-41E3-F788-AC8A495F23A8}"/>
                </a:ext>
              </a:extLst>
            </p:cNvPr>
            <p:cNvSpPr/>
            <p:nvPr/>
          </p:nvSpPr>
          <p:spPr bwMode="auto">
            <a:xfrm>
              <a:off x="9541033" y="1136227"/>
              <a:ext cx="2377420" cy="2331606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6" name="TextovéPole 35">
              <a:extLst>
                <a:ext uri="{FF2B5EF4-FFF2-40B4-BE49-F238E27FC236}">
                  <a16:creationId xmlns:a16="http://schemas.microsoft.com/office/drawing/2014/main" id="{8A253C6A-3157-4ECC-B503-DFFA9C3E3D9D}"/>
                </a:ext>
              </a:extLst>
            </p:cNvPr>
            <p:cNvSpPr txBox="1"/>
            <p:nvPr/>
          </p:nvSpPr>
          <p:spPr>
            <a:xfrm>
              <a:off x="9568305" y="1836453"/>
              <a:ext cx="230182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dirty="0">
                  <a:solidFill>
                    <a:schemeClr val="bg1"/>
                  </a:solidFill>
                  <a:latin typeface="+mj-lt"/>
                </a:rPr>
                <a:t>I </a:t>
              </a:r>
              <a:r>
                <a:rPr lang="cs-CZ" dirty="0" err="1">
                  <a:solidFill>
                    <a:schemeClr val="bg1"/>
                  </a:solidFill>
                  <a:latin typeface="+mj-lt"/>
                </a:rPr>
                <a:t>need</a:t>
              </a:r>
              <a:r>
                <a:rPr lang="cs-CZ" dirty="0">
                  <a:solidFill>
                    <a:schemeClr val="bg1"/>
                  </a:solidFill>
                  <a:latin typeface="+mj-lt"/>
                </a:rPr>
                <a:t> to </a:t>
              </a:r>
              <a:r>
                <a:rPr lang="cs-CZ" dirty="0" err="1">
                  <a:solidFill>
                    <a:schemeClr val="bg1"/>
                  </a:solidFill>
                  <a:latin typeface="+mj-lt"/>
                </a:rPr>
                <a:t>create</a:t>
              </a:r>
              <a:r>
                <a:rPr lang="cs-CZ" dirty="0">
                  <a:solidFill>
                    <a:schemeClr val="bg1"/>
                  </a:solidFill>
                  <a:latin typeface="+mj-lt"/>
                </a:rPr>
                <a:t> my learning and development </a:t>
              </a:r>
              <a:r>
                <a:rPr lang="cs-CZ" dirty="0" err="1">
                  <a:solidFill>
                    <a:schemeClr val="bg1"/>
                  </a:solidFill>
                  <a:latin typeface="+mj-lt"/>
                </a:rPr>
                <a:t>plan</a:t>
              </a:r>
              <a:endParaRPr lang="en-GB" noProof="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AC2CF224-C57F-27BA-7CC2-AFB3C72DA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596BD89-D5C6-4B72-E56E-58AF5AA1B9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137E342-4726-8BBB-06AB-AAE72EA82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" indent="0" algn="ctr">
              <a:buNone/>
            </a:pPr>
            <a:endParaRPr lang="en-GB" b="1" noProof="0" dirty="0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3F818777-A905-E7C5-2D22-579FC1E17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25235"/>
            <a:ext cx="10753200" cy="451576"/>
          </a:xfrm>
        </p:spPr>
        <p:txBody>
          <a:bodyPr/>
          <a:lstStyle/>
          <a:p>
            <a:r>
              <a:rPr lang="en-GB" noProof="0" dirty="0"/>
              <a:t>Career counselling at SCI MUNI</a:t>
            </a:r>
            <a:r>
              <a:rPr lang="cs-CZ" noProof="0" dirty="0"/>
              <a:t>			1</a:t>
            </a:r>
            <a:br>
              <a:rPr lang="en-GB" noProof="0" dirty="0"/>
            </a:br>
            <a:r>
              <a:rPr lang="en-GB" sz="2500" noProof="0" dirty="0">
                <a:solidFill>
                  <a:schemeClr val="tx1"/>
                </a:solidFill>
              </a:rPr>
              <a:t>What can career counselling help you with?</a:t>
            </a:r>
            <a:br>
              <a:rPr lang="en-GB" sz="2500" noProof="0" dirty="0">
                <a:solidFill>
                  <a:schemeClr val="tx1"/>
                </a:solidFill>
              </a:rPr>
            </a:br>
            <a:endParaRPr lang="en-GB" sz="2500" noProof="0" dirty="0">
              <a:solidFill>
                <a:schemeClr val="tx1"/>
              </a:solidFill>
            </a:endParaRP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9C46D8A3-4AD2-FA2E-B3C1-F61210CB0737}"/>
              </a:ext>
            </a:extLst>
          </p:cNvPr>
          <p:cNvGrpSpPr/>
          <p:nvPr/>
        </p:nvGrpSpPr>
        <p:grpSpPr>
          <a:xfrm>
            <a:off x="252495" y="1901385"/>
            <a:ext cx="2048325" cy="2006734"/>
            <a:chOff x="9812781" y="1581026"/>
            <a:chExt cx="2048325" cy="2006734"/>
          </a:xfrm>
        </p:grpSpPr>
        <p:sp>
          <p:nvSpPr>
            <p:cNvPr id="20" name="Vývojový diagram: spojnice 19">
              <a:extLst>
                <a:ext uri="{FF2B5EF4-FFF2-40B4-BE49-F238E27FC236}">
                  <a16:creationId xmlns:a16="http://schemas.microsoft.com/office/drawing/2014/main" id="{C6AC4E74-01F2-8A06-8B1B-FAA34BDECED8}"/>
                </a:ext>
              </a:extLst>
            </p:cNvPr>
            <p:cNvSpPr/>
            <p:nvPr/>
          </p:nvSpPr>
          <p:spPr bwMode="auto">
            <a:xfrm>
              <a:off x="9858048" y="1581026"/>
              <a:ext cx="2003058" cy="2006734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7750876B-4988-C511-A36F-DD0CF0D158AA}"/>
                </a:ext>
              </a:extLst>
            </p:cNvPr>
            <p:cNvSpPr txBox="1"/>
            <p:nvPr/>
          </p:nvSpPr>
          <p:spPr>
            <a:xfrm>
              <a:off x="9812781" y="1923336"/>
              <a:ext cx="20138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noProof="0" dirty="0">
                  <a:solidFill>
                    <a:schemeClr val="bg1"/>
                  </a:solidFill>
                  <a:latin typeface="Arial)"/>
                </a:rPr>
                <a:t>I feel overwhelmed at work…</a:t>
              </a:r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94E49542-D9EF-C950-CDDD-DF94D62E187A}"/>
              </a:ext>
            </a:extLst>
          </p:cNvPr>
          <p:cNvGrpSpPr/>
          <p:nvPr/>
        </p:nvGrpSpPr>
        <p:grpSpPr>
          <a:xfrm>
            <a:off x="9490533" y="1344972"/>
            <a:ext cx="2377420" cy="2331606"/>
            <a:chOff x="9541033" y="1253727"/>
            <a:chExt cx="2377420" cy="2331606"/>
          </a:xfrm>
        </p:grpSpPr>
        <p:sp>
          <p:nvSpPr>
            <p:cNvPr id="23" name="Vývojový diagram: spojnice 22">
              <a:extLst>
                <a:ext uri="{FF2B5EF4-FFF2-40B4-BE49-F238E27FC236}">
                  <a16:creationId xmlns:a16="http://schemas.microsoft.com/office/drawing/2014/main" id="{A46BAC43-7B6B-E198-3BCF-4DB66BE6967C}"/>
                </a:ext>
              </a:extLst>
            </p:cNvPr>
            <p:cNvSpPr/>
            <p:nvPr/>
          </p:nvSpPr>
          <p:spPr bwMode="auto">
            <a:xfrm>
              <a:off x="9541033" y="1253727"/>
              <a:ext cx="2377420" cy="2331606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55705FC2-8406-8EB1-081C-FDEA42229381}"/>
                </a:ext>
              </a:extLst>
            </p:cNvPr>
            <p:cNvSpPr txBox="1"/>
            <p:nvPr/>
          </p:nvSpPr>
          <p:spPr>
            <a:xfrm>
              <a:off x="9578830" y="1819365"/>
              <a:ext cx="230182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noProof="0" dirty="0">
                  <a:solidFill>
                    <a:schemeClr val="bg1"/>
                  </a:solidFill>
                  <a:latin typeface="+mj-lt"/>
                </a:rPr>
                <a:t>Considering a role change at SCI…</a:t>
              </a:r>
            </a:p>
          </p:txBody>
        </p:sp>
      </p:grp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F651DF66-4472-E905-15C4-672C0BC10CEF}"/>
              </a:ext>
            </a:extLst>
          </p:cNvPr>
          <p:cNvGrpSpPr/>
          <p:nvPr/>
        </p:nvGrpSpPr>
        <p:grpSpPr>
          <a:xfrm>
            <a:off x="3735745" y="1837766"/>
            <a:ext cx="3217548" cy="3109624"/>
            <a:chOff x="9567936" y="1253727"/>
            <a:chExt cx="2388315" cy="2331606"/>
          </a:xfrm>
        </p:grpSpPr>
        <p:sp>
          <p:nvSpPr>
            <p:cNvPr id="29" name="Vývojový diagram: spojnice 28">
              <a:extLst>
                <a:ext uri="{FF2B5EF4-FFF2-40B4-BE49-F238E27FC236}">
                  <a16:creationId xmlns:a16="http://schemas.microsoft.com/office/drawing/2014/main" id="{35AF4C5A-2BA8-C919-753B-F8E6E2F9A18B}"/>
                </a:ext>
              </a:extLst>
            </p:cNvPr>
            <p:cNvSpPr/>
            <p:nvPr/>
          </p:nvSpPr>
          <p:spPr bwMode="auto">
            <a:xfrm>
              <a:off x="9578831" y="1253727"/>
              <a:ext cx="2377420" cy="2331606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DA800E41-65FB-F9C1-FCF4-04BF697B5F96}"/>
                </a:ext>
              </a:extLst>
            </p:cNvPr>
            <p:cNvSpPr txBox="1"/>
            <p:nvPr/>
          </p:nvSpPr>
          <p:spPr>
            <a:xfrm>
              <a:off x="9567936" y="1969524"/>
              <a:ext cx="2378572" cy="90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noProof="0" dirty="0">
                  <a:solidFill>
                    <a:schemeClr val="bg1"/>
                  </a:solidFill>
                  <a:latin typeface="+mj-lt"/>
                </a:rPr>
                <a:t>Clarifying my strengths and where I'm heading</a:t>
              </a:r>
            </a:p>
          </p:txBody>
        </p:sp>
      </p:grp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F735C7B9-5C60-4BDB-D673-30523CCEF730}"/>
              </a:ext>
            </a:extLst>
          </p:cNvPr>
          <p:cNvGrpSpPr/>
          <p:nvPr/>
        </p:nvGrpSpPr>
        <p:grpSpPr>
          <a:xfrm>
            <a:off x="7280638" y="3181422"/>
            <a:ext cx="2377420" cy="2331606"/>
            <a:chOff x="9511422" y="1258350"/>
            <a:chExt cx="2377420" cy="2331606"/>
          </a:xfrm>
        </p:grpSpPr>
        <p:sp>
          <p:nvSpPr>
            <p:cNvPr id="32" name="Vývojový diagram: spojnice 31">
              <a:extLst>
                <a:ext uri="{FF2B5EF4-FFF2-40B4-BE49-F238E27FC236}">
                  <a16:creationId xmlns:a16="http://schemas.microsoft.com/office/drawing/2014/main" id="{F3CE2234-38E6-0B1C-DEBE-985612EB093C}"/>
                </a:ext>
              </a:extLst>
            </p:cNvPr>
            <p:cNvSpPr/>
            <p:nvPr/>
          </p:nvSpPr>
          <p:spPr bwMode="auto">
            <a:xfrm>
              <a:off x="9511422" y="1258350"/>
              <a:ext cx="2377420" cy="2331606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TextovéPole 32">
              <a:extLst>
                <a:ext uri="{FF2B5EF4-FFF2-40B4-BE49-F238E27FC236}">
                  <a16:creationId xmlns:a16="http://schemas.microsoft.com/office/drawing/2014/main" id="{FC2DEBD2-A6F9-18A1-3843-BB9371B2A13F}"/>
                </a:ext>
              </a:extLst>
            </p:cNvPr>
            <p:cNvSpPr txBox="1"/>
            <p:nvPr/>
          </p:nvSpPr>
          <p:spPr>
            <a:xfrm>
              <a:off x="9578830" y="1823989"/>
              <a:ext cx="230182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noProof="0" dirty="0">
                  <a:solidFill>
                    <a:schemeClr val="bg1"/>
                  </a:solidFill>
                  <a:latin typeface="+mj-lt"/>
                </a:rPr>
                <a:t>I feel stuck, uncertain or less motivated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1321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Zástupný obsah 40">
            <a:extLst>
              <a:ext uri="{FF2B5EF4-FFF2-40B4-BE49-F238E27FC236}">
                <a16:creationId xmlns:a16="http://schemas.microsoft.com/office/drawing/2014/main" id="{F88257E9-A6BF-4DDF-68EC-A6824B9A8D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3534" y="720000"/>
            <a:ext cx="5068085" cy="5568225"/>
          </a:xfrm>
          <a:prstGeom prst="rect">
            <a:avLst/>
          </a:prstGeom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08E91305-D79D-4E5D-D937-B18055459A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75870E-D375-46D4-2786-B1C8C2B3D6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44" name="Zástupný text 43">
            <a:extLst>
              <a:ext uri="{FF2B5EF4-FFF2-40B4-BE49-F238E27FC236}">
                <a16:creationId xmlns:a16="http://schemas.microsoft.com/office/drawing/2014/main" id="{79892F82-4F0F-647D-C007-21ABA1DD9B9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78D77B8E-F6BC-FDE2-0F5E-DAB0C7C0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Career </a:t>
            </a:r>
            <a:r>
              <a:rPr lang="cs-CZ" noProof="0" dirty="0"/>
              <a:t>c</a:t>
            </a:r>
            <a:r>
              <a:rPr lang="en-GB" noProof="0" dirty="0" err="1"/>
              <a:t>ounselling</a:t>
            </a:r>
            <a:r>
              <a:rPr lang="en-GB" noProof="0" dirty="0"/>
              <a:t> at SCI MUNI</a:t>
            </a:r>
            <a:r>
              <a:rPr lang="cs-CZ" noProof="0" dirty="0"/>
              <a:t> 			2</a:t>
            </a:r>
            <a:br>
              <a:rPr lang="en-GB" noProof="0" dirty="0"/>
            </a:br>
            <a:r>
              <a:rPr lang="en-GB" sz="2800" dirty="0">
                <a:solidFill>
                  <a:schemeClr val="tx1"/>
                </a:solidFill>
              </a:rPr>
              <a:t>Who is career counselling for?</a:t>
            </a:r>
            <a:br>
              <a:rPr lang="en-GB" sz="2500" noProof="0" dirty="0">
                <a:solidFill>
                  <a:schemeClr val="tx1"/>
                </a:solidFill>
              </a:rPr>
            </a:br>
            <a:endParaRPr lang="en-GB" sz="2500" noProof="0" dirty="0">
              <a:solidFill>
                <a:schemeClr val="tx1"/>
              </a:solidFill>
            </a:endParaRPr>
          </a:p>
        </p:txBody>
      </p:sp>
      <p:sp>
        <p:nvSpPr>
          <p:cNvPr id="45" name="Zástupný text 44">
            <a:extLst>
              <a:ext uri="{FF2B5EF4-FFF2-40B4-BE49-F238E27FC236}">
                <a16:creationId xmlns:a16="http://schemas.microsoft.com/office/drawing/2014/main" id="{FBFACD2F-F80C-348B-3B8C-F7DC099C7F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6" name="Zástupný obsah 45">
            <a:extLst>
              <a:ext uri="{FF2B5EF4-FFF2-40B4-BE49-F238E27FC236}">
                <a16:creationId xmlns:a16="http://schemas.microsoft.com/office/drawing/2014/main" id="{9C402CBD-A3B9-AAED-4D40-87A9F305823C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6251280" y="2571749"/>
            <a:ext cx="5219998" cy="3258521"/>
          </a:xfrm>
        </p:spPr>
        <p:txBody>
          <a:bodyPr/>
          <a:lstStyle/>
          <a:p>
            <a:pPr marL="72000" indent="0">
              <a:buNone/>
            </a:pPr>
            <a:r>
              <a:rPr lang="en-GB" noProof="0" dirty="0"/>
              <a:t>For all our employees</a:t>
            </a:r>
          </a:p>
          <a:p>
            <a:pPr marL="72000" indent="0">
              <a:buNone/>
            </a:pPr>
            <a:r>
              <a:rPr lang="en-GB" noProof="0" dirty="0"/>
              <a:t>	</a:t>
            </a:r>
            <a:r>
              <a:rPr lang="en-US" noProof="0" dirty="0"/>
              <a:t>including doctoral students employed by the Faculty of Science MU</a:t>
            </a:r>
            <a:r>
              <a:rPr lang="cs-CZ" noProof="0" dirty="0"/>
              <a:t>.</a:t>
            </a:r>
            <a:endParaRPr lang="en-GB" dirty="0"/>
          </a:p>
        </p:txBody>
      </p:sp>
      <p:sp>
        <p:nvSpPr>
          <p:cNvPr id="47" name="Šipka: doprava 46">
            <a:extLst>
              <a:ext uri="{FF2B5EF4-FFF2-40B4-BE49-F238E27FC236}">
                <a16:creationId xmlns:a16="http://schemas.microsoft.com/office/drawing/2014/main" id="{A6309F97-672F-5234-2349-64797A42D9AA}"/>
              </a:ext>
            </a:extLst>
          </p:cNvPr>
          <p:cNvSpPr/>
          <p:nvPr/>
        </p:nvSpPr>
        <p:spPr bwMode="auto">
          <a:xfrm>
            <a:off x="6251278" y="3370491"/>
            <a:ext cx="797222" cy="4953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32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1EA89744-272A-206A-6785-7896BCC8A8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9F8521B-C859-86C9-941B-46816602E8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en-GB" noProof="0" smtClean="0"/>
              <a:pPr/>
              <a:t>6</a:t>
            </a:fld>
            <a:endParaRPr lang="en-GB" noProof="0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8D0B1E1-EB81-C134-A32D-2CC6FCF39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0" y="467342"/>
            <a:ext cx="10753200" cy="451576"/>
          </a:xfrm>
        </p:spPr>
        <p:txBody>
          <a:bodyPr/>
          <a:lstStyle/>
          <a:p>
            <a:r>
              <a:rPr lang="en-US" noProof="0" dirty="0"/>
              <a:t>What </a:t>
            </a:r>
            <a:r>
              <a:rPr lang="en-US" dirty="0"/>
              <a:t>c</a:t>
            </a:r>
            <a:r>
              <a:rPr lang="en-US" noProof="0" dirty="0"/>
              <a:t>an you </a:t>
            </a:r>
            <a:r>
              <a:rPr lang="en-US" dirty="0"/>
              <a:t>e</a:t>
            </a:r>
            <a:r>
              <a:rPr lang="en-US" noProof="0" dirty="0" err="1"/>
              <a:t>xpect</a:t>
            </a:r>
            <a:r>
              <a:rPr lang="en-US" noProof="0" dirty="0"/>
              <a:t> from </a:t>
            </a:r>
            <a:r>
              <a:rPr lang="en-US" dirty="0"/>
              <a:t>c</a:t>
            </a:r>
            <a:r>
              <a:rPr lang="en-US" noProof="0" dirty="0" err="1"/>
              <a:t>areer</a:t>
            </a:r>
            <a:r>
              <a:rPr lang="en-US" noProof="0" dirty="0"/>
              <a:t> </a:t>
            </a:r>
            <a:r>
              <a:rPr lang="en-US" dirty="0"/>
              <a:t>c</a:t>
            </a:r>
            <a:r>
              <a:rPr lang="en-US" noProof="0" dirty="0" err="1"/>
              <a:t>ounselling</a:t>
            </a:r>
            <a:r>
              <a:rPr lang="en-US" noProof="0" dirty="0"/>
              <a:t>?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34DA75D-8E3C-89FC-5EB5-18D573AAF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325" y="1795551"/>
            <a:ext cx="2938765" cy="2217272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A7716AB-46AD-E293-C14C-9D23B3F3F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577" y="4552589"/>
            <a:ext cx="2260884" cy="1799753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53A46914-A248-AB0A-CB18-8E665D9BD9F6}"/>
              </a:ext>
            </a:extLst>
          </p:cNvPr>
          <p:cNvGrpSpPr/>
          <p:nvPr/>
        </p:nvGrpSpPr>
        <p:grpSpPr>
          <a:xfrm>
            <a:off x="3003043" y="4331805"/>
            <a:ext cx="2219325" cy="2003729"/>
            <a:chOff x="4564690" y="3259998"/>
            <a:chExt cx="2219325" cy="2003729"/>
          </a:xfrm>
        </p:grpSpPr>
        <p:sp>
          <p:nvSpPr>
            <p:cNvPr id="12" name="Vývojový diagram: spojnice 11">
              <a:extLst>
                <a:ext uri="{FF2B5EF4-FFF2-40B4-BE49-F238E27FC236}">
                  <a16:creationId xmlns:a16="http://schemas.microsoft.com/office/drawing/2014/main" id="{23EADAC2-1361-48E5-AEC8-39F06723F5E4}"/>
                </a:ext>
              </a:extLst>
            </p:cNvPr>
            <p:cNvSpPr/>
            <p:nvPr/>
          </p:nvSpPr>
          <p:spPr bwMode="auto">
            <a:xfrm>
              <a:off x="4679999" y="3259998"/>
              <a:ext cx="1988708" cy="2003729"/>
            </a:xfrm>
            <a:prstGeom prst="flowChartConnector">
              <a:avLst/>
            </a:prstGeom>
            <a:solidFill>
              <a:schemeClr val="accent3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41A4E73C-2E4E-F424-32FD-9BFE85C1AA5A}"/>
                </a:ext>
              </a:extLst>
            </p:cNvPr>
            <p:cNvSpPr txBox="1"/>
            <p:nvPr/>
          </p:nvSpPr>
          <p:spPr>
            <a:xfrm>
              <a:off x="4564690" y="3661697"/>
              <a:ext cx="221932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noProof="0" dirty="0">
                  <a:solidFill>
                    <a:schemeClr val="bg1"/>
                  </a:solidFill>
                </a:rPr>
                <a:t>Czech </a:t>
              </a:r>
            </a:p>
            <a:p>
              <a:pPr algn="ctr"/>
              <a:r>
                <a:rPr lang="cs-CZ" dirty="0">
                  <a:solidFill>
                    <a:schemeClr val="bg1"/>
                  </a:solidFill>
                </a:rPr>
                <a:t>&amp;</a:t>
              </a:r>
              <a:endParaRPr lang="en-US" noProof="0" dirty="0">
                <a:solidFill>
                  <a:schemeClr val="bg1"/>
                </a:solidFill>
              </a:endParaRPr>
            </a:p>
            <a:p>
              <a:pPr algn="ctr"/>
              <a:r>
                <a:rPr lang="en-US" noProof="0" dirty="0">
                  <a:solidFill>
                    <a:schemeClr val="bg1"/>
                  </a:solidFill>
                </a:rPr>
                <a:t>English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CBFAA852-55F6-BEFB-1609-B43F2B4250C3}"/>
              </a:ext>
            </a:extLst>
          </p:cNvPr>
          <p:cNvGrpSpPr/>
          <p:nvPr/>
        </p:nvGrpSpPr>
        <p:grpSpPr>
          <a:xfrm>
            <a:off x="5771256" y="1827306"/>
            <a:ext cx="3370573" cy="2309859"/>
            <a:chOff x="4034611" y="2076333"/>
            <a:chExt cx="4122777" cy="2705334"/>
          </a:xfrm>
        </p:grpSpPr>
        <p:pic>
          <p:nvPicPr>
            <p:cNvPr id="16" name="Obrázek 15">
              <a:extLst>
                <a:ext uri="{FF2B5EF4-FFF2-40B4-BE49-F238E27FC236}">
                  <a16:creationId xmlns:a16="http://schemas.microsoft.com/office/drawing/2014/main" id="{2889A29B-AE68-72FF-A2F2-A7765D91E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4611" y="2076333"/>
              <a:ext cx="4122777" cy="2705334"/>
            </a:xfrm>
            <a:prstGeom prst="rect">
              <a:avLst/>
            </a:prstGeom>
          </p:spPr>
        </p:pic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A2C9050C-58A9-E56A-7017-2D5DE129F1EC}"/>
                </a:ext>
              </a:extLst>
            </p:cNvPr>
            <p:cNvCxnSpPr/>
            <p:nvPr/>
          </p:nvCxnSpPr>
          <p:spPr bwMode="auto">
            <a:xfrm flipH="1">
              <a:off x="5876925" y="2286373"/>
              <a:ext cx="828675" cy="235230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3F1A99FD-626B-3A09-A5F0-3F8B175872A1}"/>
              </a:ext>
            </a:extLst>
          </p:cNvPr>
          <p:cNvGrpSpPr/>
          <p:nvPr/>
        </p:nvGrpSpPr>
        <p:grpSpPr>
          <a:xfrm>
            <a:off x="2904827" y="1844115"/>
            <a:ext cx="6164665" cy="4777660"/>
            <a:chOff x="3134787" y="1702340"/>
            <a:chExt cx="6164665" cy="4777660"/>
          </a:xfrm>
        </p:grpSpPr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B7933E40-455F-1650-BC8A-CFFDC847986C}"/>
                </a:ext>
              </a:extLst>
            </p:cNvPr>
            <p:cNvCxnSpPr/>
            <p:nvPr/>
          </p:nvCxnSpPr>
          <p:spPr bwMode="auto">
            <a:xfrm>
              <a:off x="5982511" y="1702340"/>
              <a:ext cx="0" cy="47776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Přímá spojnice 21">
              <a:extLst>
                <a:ext uri="{FF2B5EF4-FFF2-40B4-BE49-F238E27FC236}">
                  <a16:creationId xmlns:a16="http://schemas.microsoft.com/office/drawing/2014/main" id="{9D7D17AB-0793-8E98-752C-E6FA12B3C1DD}"/>
                </a:ext>
              </a:extLst>
            </p:cNvPr>
            <p:cNvCxnSpPr/>
            <p:nvPr/>
          </p:nvCxnSpPr>
          <p:spPr bwMode="auto">
            <a:xfrm flipH="1">
              <a:off x="3134787" y="3978581"/>
              <a:ext cx="6164665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5" name="Řečová bublina: obdélníkový bublinový popisek se zakulacenými rohy 24">
            <a:extLst>
              <a:ext uri="{FF2B5EF4-FFF2-40B4-BE49-F238E27FC236}">
                <a16:creationId xmlns:a16="http://schemas.microsoft.com/office/drawing/2014/main" id="{FA8E9EBF-AEAC-3849-73EB-146DE2E27688}"/>
              </a:ext>
            </a:extLst>
          </p:cNvPr>
          <p:cNvSpPr/>
          <p:nvPr/>
        </p:nvSpPr>
        <p:spPr bwMode="auto">
          <a:xfrm>
            <a:off x="9983494" y="149995"/>
            <a:ext cx="2062784" cy="1422773"/>
          </a:xfrm>
          <a:prstGeom prst="wedgeRoundRectCallout">
            <a:avLst/>
          </a:prstGeom>
          <a:solidFill>
            <a:schemeClr val="bg1"/>
          </a:solidFill>
          <a:ln w="38100" cap="flat" cmpd="sng" algn="ctr">
            <a:solidFill>
              <a:schemeClr val="accent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noProof="0" dirty="0">
                <a:ln>
                  <a:noFill/>
                </a:ln>
                <a:effectLst/>
                <a:latin typeface="Tahoma" pitchFamily="34" charset="0"/>
              </a:rPr>
              <a:t>Details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noProof="0" dirty="0"/>
              <a:t>at </a:t>
            </a:r>
            <a:r>
              <a:rPr lang="en-US" noProof="0" dirty="0">
                <a:solidFill>
                  <a:schemeClr val="bg1"/>
                </a:solidFill>
                <a:hlinkClick r:id="rId5"/>
              </a:rPr>
              <a:t>Employee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linkClick r:id="rId5"/>
              </a:rPr>
              <a:t>Portal</a:t>
            </a:r>
            <a:r>
              <a:rPr kumimoji="0" lang="en-US" sz="2400" b="0" i="0" u="none" strike="noStrike" cap="none" normalizeH="0" baseline="0" noProof="0" dirty="0">
                <a:ln>
                  <a:noFill/>
                </a:ln>
                <a:effectLst/>
              </a:rPr>
              <a:t>.</a:t>
            </a:r>
            <a:endParaRPr kumimoji="0" lang="en-US" sz="2400" b="0" i="0" u="none" strike="noStrike" cap="none" normalizeH="0" baseline="0" noProof="0" dirty="0">
              <a:ln>
                <a:noFill/>
              </a:ln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605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A4FAC23B-C2B5-5967-5F01-6B474C404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PhD Day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9844238-7740-9B64-B21E-FCD8A7C9A4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70407D-EE58-4A0B-824B-1D3AE42DD9CF}" type="slidenum">
              <a:rPr lang="cs-CZ" altLang="cs-CZ" smtClean="0"/>
              <a:pPr/>
              <a:t>7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95C720D-EF40-D5DB-24D0-62E30A6CC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00" y="1159271"/>
            <a:ext cx="10753200" cy="451576"/>
          </a:xfrm>
        </p:spPr>
        <p:txBody>
          <a:bodyPr/>
          <a:lstStyle/>
          <a:p>
            <a:r>
              <a:rPr lang="en-US" noProof="0" dirty="0"/>
              <a:t>What´s next?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31F4A3AE-AEFC-754D-9364-310CD34D3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286000"/>
            <a:ext cx="10753200" cy="3546000"/>
          </a:xfrm>
        </p:spPr>
        <p:txBody>
          <a:bodyPr/>
          <a:lstStyle/>
          <a:p>
            <a:pPr marL="72000" indent="0" algn="ctr">
              <a:buNone/>
            </a:pPr>
            <a:r>
              <a:rPr lang="en-US" sz="3000" b="1" noProof="0" dirty="0"/>
              <a:t>Let's figure it out together at career counselling.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2731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688E8948-703E-9672-53DA-6DD326CE2F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 dirty="0"/>
              <a:t>PhD </a:t>
            </a:r>
            <a:r>
              <a:rPr lang="cs-CZ" dirty="0" err="1"/>
              <a:t>Day</a:t>
            </a:r>
            <a:r>
              <a:rPr lang="cs-CZ" dirty="0"/>
              <a:t> 2026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E85DCE1-344D-F86E-A970-5C1F2445EC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E708CC-0C3F-4567-9698-B54C0F35BD31}" type="slidenum">
              <a:rPr lang="cs-CZ" altLang="cs-CZ" smtClean="0"/>
              <a:pPr/>
              <a:t>8</a:t>
            </a:fld>
            <a:endParaRPr lang="cs-CZ" alt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40ABB79-57F0-BB5B-84AC-08B11F48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502" y="2482076"/>
            <a:ext cx="11361600" cy="1171580"/>
          </a:xfrm>
        </p:spPr>
        <p:txBody>
          <a:bodyPr/>
          <a:lstStyle/>
          <a:p>
            <a:r>
              <a:rPr lang="en-US" sz="4000" noProof="0" dirty="0"/>
              <a:t>Thank you for your attention</a:t>
            </a:r>
            <a:br>
              <a:rPr lang="cs-CZ" noProof="0" dirty="0"/>
            </a:br>
            <a:br>
              <a:rPr lang="cs-CZ" noProof="0" dirty="0"/>
            </a:br>
            <a:r>
              <a:rPr lang="cs-CZ" noProof="0" dirty="0"/>
              <a:t>	</a:t>
            </a:r>
            <a:r>
              <a:rPr lang="en-US" sz="3000" noProof="0" dirty="0"/>
              <a:t>and good luck with your next career step!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D0342E8D-650B-A696-4C89-F5A2F3314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502" y="5403503"/>
            <a:ext cx="11276008" cy="698497"/>
          </a:xfrm>
        </p:spPr>
        <p:txBody>
          <a:bodyPr/>
          <a:lstStyle/>
          <a:p>
            <a:r>
              <a:rPr lang="en-GB" sz="2500" dirty="0">
                <a:hlinkClick r:id="rId2"/>
              </a:rPr>
              <a:t>Eliška Sobotková</a:t>
            </a:r>
            <a:endParaRPr lang="cs-CZ" sz="2500" dirty="0"/>
          </a:p>
          <a:p>
            <a:endParaRPr lang="cs-CZ" kern="1200" dirty="0">
              <a:ea typeface="+mn-ea"/>
              <a:cs typeface="+mn-cs"/>
            </a:endParaRPr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FCF58E10-70E3-B514-C0F0-DBF4F2142C33}"/>
              </a:ext>
            </a:extLst>
          </p:cNvPr>
          <p:cNvGrpSpPr/>
          <p:nvPr/>
        </p:nvGrpSpPr>
        <p:grpSpPr>
          <a:xfrm>
            <a:off x="8353513" y="5188588"/>
            <a:ext cx="3558989" cy="1165412"/>
            <a:chOff x="7637929" y="4563036"/>
            <a:chExt cx="3558989" cy="1165412"/>
          </a:xfrm>
        </p:grpSpPr>
        <p:sp>
          <p:nvSpPr>
            <p:cNvPr id="8" name="Řečová bublina: obdélníkový bublinový popisek se zakulacenými rohy 7">
              <a:extLst>
                <a:ext uri="{FF2B5EF4-FFF2-40B4-BE49-F238E27FC236}">
                  <a16:creationId xmlns:a16="http://schemas.microsoft.com/office/drawing/2014/main" id="{DC2A1DAB-2379-6C2C-FE3C-3F23C1E01209}"/>
                </a:ext>
              </a:extLst>
            </p:cNvPr>
            <p:cNvSpPr/>
            <p:nvPr/>
          </p:nvSpPr>
          <p:spPr bwMode="auto">
            <a:xfrm>
              <a:off x="7637929" y="4563036"/>
              <a:ext cx="3558989" cy="1165412"/>
            </a:xfrm>
            <a:prstGeom prst="wedgeRoundRectCallou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7E41BBEA-D661-6831-36DF-E158D9E7F3F7}"/>
                </a:ext>
              </a:extLst>
            </p:cNvPr>
            <p:cNvSpPr txBox="1"/>
            <p:nvPr/>
          </p:nvSpPr>
          <p:spPr>
            <a:xfrm>
              <a:off x="7718611" y="4721230"/>
              <a:ext cx="337073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noProof="0" dirty="0">
                  <a:latin typeface="+mj-lt"/>
                </a:rPr>
                <a:t>Contact me at: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cs-CZ" sz="1600" dirty="0">
                  <a:hlinkClick r:id="rId3"/>
                </a:rPr>
                <a:t>karierniporadenstvi@sci.muni.cz</a:t>
              </a:r>
              <a:endParaRPr lang="cs-CZ" sz="1500" dirty="0">
                <a:latin typeface="+mj-lt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cs-CZ" sz="1500" dirty="0">
                  <a:latin typeface="+mj-lt"/>
                  <a:hlinkClick r:id="rId4"/>
                </a:rPr>
                <a:t>LinkedIn</a:t>
              </a:r>
              <a:endParaRPr lang="cs-CZ" sz="15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28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4.7921"/>
  <p:tag name="SLIDO_PRESENTATION_ID" val="2d857a62-afbc-48e7-89d3-0527ebd7d9ac"/>
  <p:tag name="SLIDO_EVENT_UUID" val="94aaee79-9c49-42c1-b477-36f2bd6d3558"/>
  <p:tag name="SLIDO_EVENT_SECTION_UUID" val="59533dbd-86f2-47b0-8152-71895e444d66"/>
</p:tagLst>
</file>

<file path=ppt/theme/theme1.xml><?xml version="1.0" encoding="utf-8"?>
<a:theme xmlns:a="http://schemas.openxmlformats.org/drawingml/2006/main" name="Prezentace_MU_CZ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SCI-HR-CZ.potx" id="{D0649A33-B6CA-4105-9438-C54C3517DA68}" vid="{A4D183C9-CC4D-47B8-9683-9AA6249CE19E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4f3899-40af-41fc-9f04-9c459bb9bf01" xsi:nil="true"/>
    <lcf76f155ced4ddcb4097134ff3c332f xmlns="013f894a-d99c-4037-9478-30c6a84e024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B41AF53B8DA34F84ED3580443E2AAE" ma:contentTypeVersion="12" ma:contentTypeDescription="Vytvoří nový dokument" ma:contentTypeScope="" ma:versionID="abd3b39cebe1480af7c24baffca93992">
  <xsd:schema xmlns:xsd="http://www.w3.org/2001/XMLSchema" xmlns:xs="http://www.w3.org/2001/XMLSchema" xmlns:p="http://schemas.microsoft.com/office/2006/metadata/properties" xmlns:ns2="013f894a-d99c-4037-9478-30c6a84e024b" xmlns:ns3="874f3899-40af-41fc-9f04-9c459bb9bf01" targetNamespace="http://schemas.microsoft.com/office/2006/metadata/properties" ma:root="true" ma:fieldsID="c0642a0fc745e1c79d0a4add004cab31" ns2:_="" ns3:_="">
    <xsd:import namespace="013f894a-d99c-4037-9478-30c6a84e024b"/>
    <xsd:import namespace="874f3899-40af-41fc-9f04-9c459bb9bf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3f894a-d99c-4037-9478-30c6a84e02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05144c32-5194-445f-8fa8-b47f4d440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4f3899-40af-41fc-9f04-9c459bb9bf0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45c28db-d606-4c18-8f8b-331640aa7e00}" ma:internalName="TaxCatchAll" ma:showField="CatchAllData" ma:web="874f3899-40af-41fc-9f04-9c459bb9bf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2F4088-7689-4C0C-A6EA-3A318542434B}">
  <ds:schemaRefs>
    <ds:schemaRef ds:uri="http://schemas.microsoft.com/office/2006/metadata/properties"/>
    <ds:schemaRef ds:uri="http://schemas.microsoft.com/office/infopath/2007/PartnerControls"/>
    <ds:schemaRef ds:uri="874f3899-40af-41fc-9f04-9c459bb9bf01"/>
    <ds:schemaRef ds:uri="013f894a-d99c-4037-9478-30c6a84e024b"/>
  </ds:schemaRefs>
</ds:datastoreItem>
</file>

<file path=customXml/itemProps2.xml><?xml version="1.0" encoding="utf-8"?>
<ds:datastoreItem xmlns:ds="http://schemas.openxmlformats.org/officeDocument/2006/customXml" ds:itemID="{BE4466E3-3F18-4F4D-A217-EE5785CC10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76CEEA-C0DF-47BB-98EE-62CBF05975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3f894a-d99c-4037-9478-30c6a84e024b"/>
    <ds:schemaRef ds:uri="874f3899-40af-41fc-9f04-9c459bb9bf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Kariérní poradenství_PhDay_010926</Template>
  <TotalTime>1650</TotalTime>
  <Words>248</Words>
  <Application>Microsoft Office PowerPoint</Application>
  <PresentationFormat>Širokoúhlá obrazovka</PresentationFormat>
  <Paragraphs>51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Arial)</vt:lpstr>
      <vt:lpstr>Tahoma</vt:lpstr>
      <vt:lpstr>Wingdings</vt:lpstr>
      <vt:lpstr>Prezentace_MU_CZ</vt:lpstr>
      <vt:lpstr>Career Counselling at SCI MUNI</vt:lpstr>
      <vt:lpstr>How are we feeling?</vt:lpstr>
      <vt:lpstr>Career counselling is…</vt:lpstr>
      <vt:lpstr>Career counselling at SCI MUNI   1 What can career counselling help you with? </vt:lpstr>
      <vt:lpstr>Career counselling at SCI MUNI    2 Who is career counselling for? </vt:lpstr>
      <vt:lpstr>What can you expect from career counselling?</vt:lpstr>
      <vt:lpstr>What´s next?</vt:lpstr>
      <vt:lpstr>Thank you for your attention   and good luck with your next career step!</vt:lpstr>
    </vt:vector>
  </TitlesOfParts>
  <Company>Masaryk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Eliška Sobotková</dc:creator>
  <cp:lastModifiedBy>Eliška Sobotková</cp:lastModifiedBy>
  <cp:revision>1</cp:revision>
  <cp:lastPrinted>1601-01-01T00:00:00Z</cp:lastPrinted>
  <dcterms:created xsi:type="dcterms:W3CDTF">2026-09-03T06:23:24Z</dcterms:created>
  <dcterms:modified xsi:type="dcterms:W3CDTF">2026-09-04T09:53:45Z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2837500</vt:r8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ntentTypeId">
    <vt:lpwstr>0x0101006EB41AF53B8DA34F84ED3580443E2AAE</vt:lpwstr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bool>false</vt:bool>
  </property>
</Properties>
</file>