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</p:sldMasterIdLst>
  <p:notesMasterIdLst>
    <p:notesMasterId r:id="rId18"/>
  </p:notesMasterIdLst>
  <p:sldIdLst>
    <p:sldId id="285" r:id="rId3"/>
    <p:sldId id="257" r:id="rId4"/>
    <p:sldId id="258" r:id="rId5"/>
    <p:sldId id="259" r:id="rId6"/>
    <p:sldId id="260" r:id="rId7"/>
    <p:sldId id="263" r:id="rId8"/>
    <p:sldId id="266" r:id="rId9"/>
    <p:sldId id="284" r:id="rId10"/>
    <p:sldId id="265" r:id="rId11"/>
    <p:sldId id="267" r:id="rId12"/>
    <p:sldId id="261" r:id="rId13"/>
    <p:sldId id="262" r:id="rId14"/>
    <p:sldId id="283" r:id="rId15"/>
    <p:sldId id="275" r:id="rId16"/>
    <p:sldId id="268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66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hyperlink" Target="https://is.muni.cz/auth/kontakty/mistnost?id=7280" TargetMode="External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hyperlink" Target="https://is.muni.cz/auth/kontakty/mistnost?id=7280" TargetMode="External"/><Relationship Id="rId1" Type="http://schemas.openxmlformats.org/officeDocument/2006/relationships/image" Target="../media/image13.sv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3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3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1A2BA5-E1C1-4C29-BE23-714C20F16267}" type="doc">
      <dgm:prSet loTypeId="urn:microsoft.com/office/officeart/2005/8/layout/vList5" loCatId="list" qsTypeId="urn:microsoft.com/office/officeart/2005/8/quickstyle/simple2#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C661AC3-E23B-464C-A171-0FE16519BF7C}">
      <dgm:prSet/>
      <dgm:spPr/>
      <dgm:t>
        <a:bodyPr/>
        <a:lstStyle/>
        <a:p>
          <a:r>
            <a:rPr lang="cs-CZ" dirty="0"/>
            <a:t>Erasmus+ </a:t>
          </a:r>
          <a:r>
            <a:rPr lang="cs-CZ" dirty="0" err="1"/>
            <a:t>Short</a:t>
          </a:r>
          <a:r>
            <a:rPr lang="cs-CZ" dirty="0"/>
            <a:t>-term for PhD </a:t>
          </a:r>
          <a:r>
            <a:rPr lang="cs-CZ" dirty="0" err="1"/>
            <a:t>students</a:t>
          </a:r>
          <a:endParaRPr lang="en-US" dirty="0"/>
        </a:p>
      </dgm:t>
    </dgm:pt>
    <dgm:pt modelId="{7DEAB3B2-C479-4632-8EF2-7B8554A9BA73}" type="parTrans" cxnId="{3F08CFDF-C436-4160-AD67-82A5FC4FD2B8}">
      <dgm:prSet/>
      <dgm:spPr/>
      <dgm:t>
        <a:bodyPr/>
        <a:lstStyle/>
        <a:p>
          <a:endParaRPr lang="en-US"/>
        </a:p>
      </dgm:t>
    </dgm:pt>
    <dgm:pt modelId="{0C14921C-29AA-4CFF-9957-E49CB5814910}" type="sibTrans" cxnId="{3F08CFDF-C436-4160-AD67-82A5FC4FD2B8}">
      <dgm:prSet/>
      <dgm:spPr/>
      <dgm:t>
        <a:bodyPr/>
        <a:lstStyle/>
        <a:p>
          <a:endParaRPr lang="en-US"/>
        </a:p>
      </dgm:t>
    </dgm:pt>
    <dgm:pt modelId="{DAC40076-9FFE-4172-B33F-4331994896FA}">
      <dgm:prSet/>
      <dgm:spPr/>
      <dgm:t>
        <a:bodyPr/>
        <a:lstStyle/>
        <a:p>
          <a:r>
            <a:rPr lang="cs-CZ" dirty="0"/>
            <a:t>5-30 </a:t>
          </a:r>
          <a:r>
            <a:rPr lang="cs-CZ" dirty="0" err="1"/>
            <a:t>days</a:t>
          </a:r>
          <a:r>
            <a:rPr lang="cs-CZ" dirty="0"/>
            <a:t>, </a:t>
          </a:r>
          <a:r>
            <a:rPr lang="cs-CZ" dirty="0" err="1"/>
            <a:t>better</a:t>
          </a:r>
          <a:r>
            <a:rPr lang="cs-CZ" dirty="0"/>
            <a:t> </a:t>
          </a:r>
          <a:r>
            <a:rPr lang="cs-CZ" dirty="0" err="1"/>
            <a:t>funding</a:t>
          </a:r>
          <a:endParaRPr lang="en-US" dirty="0"/>
        </a:p>
      </dgm:t>
    </dgm:pt>
    <dgm:pt modelId="{D85A5927-183E-4714-91AC-AD43C8EEFE4F}" type="parTrans" cxnId="{8E50C3FD-3466-4467-AD85-42E513278505}">
      <dgm:prSet/>
      <dgm:spPr/>
      <dgm:t>
        <a:bodyPr/>
        <a:lstStyle/>
        <a:p>
          <a:endParaRPr lang="en-US"/>
        </a:p>
      </dgm:t>
    </dgm:pt>
    <dgm:pt modelId="{925A88D1-DABE-40CB-ACB9-1E5406D9348D}" type="sibTrans" cxnId="{8E50C3FD-3466-4467-AD85-42E513278505}">
      <dgm:prSet/>
      <dgm:spPr/>
      <dgm:t>
        <a:bodyPr/>
        <a:lstStyle/>
        <a:p>
          <a:endParaRPr lang="en-US"/>
        </a:p>
      </dgm:t>
    </dgm:pt>
    <dgm:pt modelId="{4A4D3A99-46D2-4DD9-8D3C-AF7116263C0C}">
      <dgm:prSet/>
      <dgm:spPr/>
      <dgm:t>
        <a:bodyPr/>
        <a:lstStyle/>
        <a:p>
          <a:r>
            <a:rPr lang="cs-CZ" dirty="0" err="1"/>
            <a:t>Deadline</a:t>
          </a:r>
          <a:r>
            <a:rPr lang="cs-CZ" dirty="0"/>
            <a:t>: 31.05.2027</a:t>
          </a:r>
          <a:endParaRPr lang="en-US" dirty="0"/>
        </a:p>
      </dgm:t>
    </dgm:pt>
    <dgm:pt modelId="{0E9E722E-5BFE-42D1-99F4-D7A802C02AA7}" type="parTrans" cxnId="{5679729C-1B8A-49E6-B6C1-73DD61490890}">
      <dgm:prSet/>
      <dgm:spPr/>
      <dgm:t>
        <a:bodyPr/>
        <a:lstStyle/>
        <a:p>
          <a:endParaRPr lang="en-US"/>
        </a:p>
      </dgm:t>
    </dgm:pt>
    <dgm:pt modelId="{42D1E2B4-2C6B-4094-8721-2AD4E1C34A34}" type="sibTrans" cxnId="{5679729C-1B8A-49E6-B6C1-73DD61490890}">
      <dgm:prSet/>
      <dgm:spPr/>
      <dgm:t>
        <a:bodyPr/>
        <a:lstStyle/>
        <a:p>
          <a:endParaRPr lang="en-US"/>
        </a:p>
      </dgm:t>
    </dgm:pt>
    <dgm:pt modelId="{E55A38CC-0792-444E-A40B-03507895ED8E}">
      <dgm:prSet/>
      <dgm:spPr/>
      <dgm:t>
        <a:bodyPr/>
        <a:lstStyle/>
        <a:p>
          <a:r>
            <a:rPr lang="cs-CZ"/>
            <a:t>Erasmus+ internships</a:t>
          </a:r>
          <a:endParaRPr lang="en-US"/>
        </a:p>
      </dgm:t>
    </dgm:pt>
    <dgm:pt modelId="{1FC27ABC-4AAB-4EAD-B73F-F25CBDA10112}" type="parTrans" cxnId="{3184231E-D81F-4A6D-BF32-984029882053}">
      <dgm:prSet/>
      <dgm:spPr/>
      <dgm:t>
        <a:bodyPr/>
        <a:lstStyle/>
        <a:p>
          <a:endParaRPr lang="en-US"/>
        </a:p>
      </dgm:t>
    </dgm:pt>
    <dgm:pt modelId="{06C8B06D-33F9-46F0-B0D2-B7DC17B2F222}" type="sibTrans" cxnId="{3184231E-D81F-4A6D-BF32-984029882053}">
      <dgm:prSet/>
      <dgm:spPr/>
      <dgm:t>
        <a:bodyPr/>
        <a:lstStyle/>
        <a:p>
          <a:endParaRPr lang="en-US"/>
        </a:p>
      </dgm:t>
    </dgm:pt>
    <dgm:pt modelId="{C5F117FD-7003-4D01-929B-E9626AB65D9A}">
      <dgm:prSet/>
      <dgm:spPr/>
      <dgm:t>
        <a:bodyPr/>
        <a:lstStyle/>
        <a:p>
          <a:r>
            <a:rPr lang="cs-CZ" dirty="0"/>
            <a:t>At least 60 </a:t>
          </a:r>
          <a:r>
            <a:rPr lang="cs-CZ" dirty="0" err="1"/>
            <a:t>days</a:t>
          </a:r>
          <a:r>
            <a:rPr lang="cs-CZ" dirty="0"/>
            <a:t>, for </a:t>
          </a:r>
          <a:r>
            <a:rPr lang="cs-CZ" dirty="0" err="1"/>
            <a:t>stays</a:t>
          </a:r>
          <a:r>
            <a:rPr lang="cs-CZ" dirty="0"/>
            <a:t> </a:t>
          </a:r>
          <a:r>
            <a:rPr lang="cs-CZ" dirty="0" err="1"/>
            <a:t>from</a:t>
          </a:r>
          <a:r>
            <a:rPr lang="cs-CZ" dirty="0"/>
            <a:t> </a:t>
          </a:r>
          <a:r>
            <a:rPr lang="cs-CZ" dirty="0" err="1"/>
            <a:t>January</a:t>
          </a:r>
          <a:r>
            <a:rPr lang="cs-CZ" dirty="0"/>
            <a:t> 2027</a:t>
          </a:r>
          <a:endParaRPr lang="en-US" dirty="0"/>
        </a:p>
      </dgm:t>
    </dgm:pt>
    <dgm:pt modelId="{4A4D9F44-8E51-48AD-8412-60950037E389}" type="parTrans" cxnId="{F74EC218-0592-48B8-B567-77356578239E}">
      <dgm:prSet/>
      <dgm:spPr/>
      <dgm:t>
        <a:bodyPr/>
        <a:lstStyle/>
        <a:p>
          <a:endParaRPr lang="en-US"/>
        </a:p>
      </dgm:t>
    </dgm:pt>
    <dgm:pt modelId="{0352C221-A4E5-4D36-B274-6F94D0A94E44}" type="sibTrans" cxnId="{F74EC218-0592-48B8-B567-77356578239E}">
      <dgm:prSet/>
      <dgm:spPr/>
      <dgm:t>
        <a:bodyPr/>
        <a:lstStyle/>
        <a:p>
          <a:endParaRPr lang="en-US"/>
        </a:p>
      </dgm:t>
    </dgm:pt>
    <dgm:pt modelId="{E43C8AC6-EFD6-4A0F-8F72-9197A29DBB62}">
      <dgm:prSet/>
      <dgm:spPr/>
      <dgm:t>
        <a:bodyPr/>
        <a:lstStyle/>
        <a:p>
          <a:r>
            <a:rPr lang="cs-CZ" dirty="0"/>
            <a:t>4 </a:t>
          </a:r>
          <a:r>
            <a:rPr lang="cs-CZ" dirty="0" err="1"/>
            <a:t>deadlines</a:t>
          </a:r>
          <a:r>
            <a:rPr lang="cs-CZ" dirty="0"/>
            <a:t>: 31.10.2026, 31.1.2027,…</a:t>
          </a:r>
          <a:endParaRPr lang="en-US" dirty="0"/>
        </a:p>
      </dgm:t>
    </dgm:pt>
    <dgm:pt modelId="{950C80D2-6DEB-4166-B36F-27D03B265967}" type="parTrans" cxnId="{CA548D02-7468-4191-AD5C-6D34A0815BFA}">
      <dgm:prSet/>
      <dgm:spPr/>
      <dgm:t>
        <a:bodyPr/>
        <a:lstStyle/>
        <a:p>
          <a:endParaRPr lang="en-US"/>
        </a:p>
      </dgm:t>
    </dgm:pt>
    <dgm:pt modelId="{4A787EF7-E7CF-4CB8-A4E7-8108E2A1B0AE}" type="sibTrans" cxnId="{CA548D02-7468-4191-AD5C-6D34A0815BFA}">
      <dgm:prSet/>
      <dgm:spPr/>
      <dgm:t>
        <a:bodyPr/>
        <a:lstStyle/>
        <a:p>
          <a:endParaRPr lang="en-US"/>
        </a:p>
      </dgm:t>
    </dgm:pt>
    <dgm:pt modelId="{FA2F5DDF-BC8D-4258-AC0D-6C3470BA0345}">
      <dgm:prSet/>
      <dgm:spPr/>
      <dgm:t>
        <a:bodyPr/>
        <a:lstStyle/>
        <a:p>
          <a:r>
            <a:rPr lang="cs-CZ"/>
            <a:t>Freemover</a:t>
          </a:r>
          <a:endParaRPr lang="en-US"/>
        </a:p>
      </dgm:t>
    </dgm:pt>
    <dgm:pt modelId="{24EAED35-C7D9-4ED1-BE55-2D8200B93DBA}" type="parTrans" cxnId="{FB07782D-FB7C-4C96-AA68-4EC52B4679C1}">
      <dgm:prSet/>
      <dgm:spPr/>
      <dgm:t>
        <a:bodyPr/>
        <a:lstStyle/>
        <a:p>
          <a:endParaRPr lang="en-US"/>
        </a:p>
      </dgm:t>
    </dgm:pt>
    <dgm:pt modelId="{F2F3ACB6-F1B5-4217-922B-720A40A57E97}" type="sibTrans" cxnId="{FB07782D-FB7C-4C96-AA68-4EC52B4679C1}">
      <dgm:prSet/>
      <dgm:spPr/>
      <dgm:t>
        <a:bodyPr/>
        <a:lstStyle/>
        <a:p>
          <a:endParaRPr lang="en-US"/>
        </a:p>
      </dgm:t>
    </dgm:pt>
    <dgm:pt modelId="{F6B3B555-F7B0-4A88-8F96-36F2647FCA1E}">
      <dgm:prSet/>
      <dgm:spPr/>
      <dgm:t>
        <a:bodyPr/>
        <a:lstStyle/>
        <a:p>
          <a:r>
            <a:rPr lang="cs-CZ" dirty="0"/>
            <a:t>At least 30 </a:t>
          </a:r>
          <a:r>
            <a:rPr lang="cs-CZ" dirty="0" err="1"/>
            <a:t>days</a:t>
          </a:r>
          <a:r>
            <a:rPr lang="cs-CZ" dirty="0"/>
            <a:t>, </a:t>
          </a:r>
          <a:r>
            <a:rPr lang="cs-CZ" dirty="0" err="1"/>
            <a:t>good</a:t>
          </a:r>
          <a:r>
            <a:rPr lang="cs-CZ" dirty="0"/>
            <a:t> </a:t>
          </a:r>
          <a:r>
            <a:rPr lang="cs-CZ" dirty="0" err="1"/>
            <a:t>option</a:t>
          </a:r>
          <a:r>
            <a:rPr lang="cs-CZ" dirty="0"/>
            <a:t> for 5-6 </a:t>
          </a:r>
          <a:r>
            <a:rPr lang="cs-CZ" dirty="0" err="1"/>
            <a:t>weeks</a:t>
          </a:r>
          <a:r>
            <a:rPr lang="cs-CZ" dirty="0"/>
            <a:t> long </a:t>
          </a:r>
          <a:r>
            <a:rPr lang="cs-CZ" dirty="0" err="1"/>
            <a:t>stays</a:t>
          </a:r>
          <a:endParaRPr lang="en-US" dirty="0"/>
        </a:p>
      </dgm:t>
    </dgm:pt>
    <dgm:pt modelId="{D9046F52-7B78-44D1-B1A8-552E1B139E93}" type="parTrans" cxnId="{86A45F96-0CF4-4F56-A274-CCF635352526}">
      <dgm:prSet/>
      <dgm:spPr/>
      <dgm:t>
        <a:bodyPr/>
        <a:lstStyle/>
        <a:p>
          <a:endParaRPr lang="en-US"/>
        </a:p>
      </dgm:t>
    </dgm:pt>
    <dgm:pt modelId="{CFD46B7D-3329-4007-B148-89F49B4FFCED}" type="sibTrans" cxnId="{86A45F96-0CF4-4F56-A274-CCF635352526}">
      <dgm:prSet/>
      <dgm:spPr/>
      <dgm:t>
        <a:bodyPr/>
        <a:lstStyle/>
        <a:p>
          <a:endParaRPr lang="en-US"/>
        </a:p>
      </dgm:t>
    </dgm:pt>
    <dgm:pt modelId="{B6F2A22C-4CC0-46E1-98E8-AB7C5AF43143}">
      <dgm:prSet/>
      <dgm:spPr/>
      <dgm:t>
        <a:bodyPr/>
        <a:lstStyle/>
        <a:p>
          <a:r>
            <a:rPr lang="cs-CZ" dirty="0" err="1"/>
            <a:t>Deadline</a:t>
          </a:r>
          <a:r>
            <a:rPr lang="cs-CZ" dirty="0"/>
            <a:t>: 15.12.2026</a:t>
          </a:r>
          <a:br>
            <a:rPr lang="cs-CZ" dirty="0"/>
          </a:br>
          <a:r>
            <a:rPr lang="cs-CZ" dirty="0"/>
            <a:t>(1 </a:t>
          </a:r>
          <a:r>
            <a:rPr lang="cs-CZ" dirty="0" err="1"/>
            <a:t>deadline</a:t>
          </a:r>
          <a:r>
            <a:rPr lang="cs-CZ" dirty="0"/>
            <a:t>/</a:t>
          </a:r>
          <a:r>
            <a:rPr lang="cs-CZ" dirty="0" err="1"/>
            <a:t>year</a:t>
          </a:r>
          <a:r>
            <a:rPr lang="cs-CZ" dirty="0"/>
            <a:t>)</a:t>
          </a:r>
          <a:endParaRPr lang="en-US" dirty="0"/>
        </a:p>
      </dgm:t>
    </dgm:pt>
    <dgm:pt modelId="{ED0EEC34-52DD-41FD-828A-B986646D776D}" type="parTrans" cxnId="{0D7E258E-6F62-4289-9983-11F55ACDB2B5}">
      <dgm:prSet/>
      <dgm:spPr/>
      <dgm:t>
        <a:bodyPr/>
        <a:lstStyle/>
        <a:p>
          <a:endParaRPr lang="en-US"/>
        </a:p>
      </dgm:t>
    </dgm:pt>
    <dgm:pt modelId="{9E55AFC0-5E1F-41FF-9513-54D1DCB24B2E}" type="sibTrans" cxnId="{0D7E258E-6F62-4289-9983-11F55ACDB2B5}">
      <dgm:prSet/>
      <dgm:spPr/>
      <dgm:t>
        <a:bodyPr/>
        <a:lstStyle/>
        <a:p>
          <a:endParaRPr lang="en-US"/>
        </a:p>
      </dgm:t>
    </dgm:pt>
    <dgm:pt modelId="{38751F9E-F383-4D4E-96E7-EC32E24DC175}">
      <dgm:prSet/>
      <dgm:spPr/>
      <dgm:t>
        <a:bodyPr/>
        <a:lstStyle/>
        <a:p>
          <a:r>
            <a:rPr lang="cs-CZ" dirty="0" err="1"/>
            <a:t>Stays</a:t>
          </a:r>
          <a:r>
            <a:rPr lang="cs-CZ" dirty="0"/>
            <a:t> in </a:t>
          </a:r>
          <a:r>
            <a:rPr lang="cs-CZ" dirty="0" err="1"/>
            <a:t>academic</a:t>
          </a:r>
          <a:r>
            <a:rPr lang="cs-CZ" dirty="0"/>
            <a:t> </a:t>
          </a:r>
          <a:r>
            <a:rPr lang="cs-CZ" dirty="0" err="1"/>
            <a:t>year</a:t>
          </a:r>
          <a:r>
            <a:rPr lang="cs-CZ" dirty="0"/>
            <a:t> 2027/2028</a:t>
          </a:r>
          <a:endParaRPr lang="en-US" dirty="0"/>
        </a:p>
      </dgm:t>
    </dgm:pt>
    <dgm:pt modelId="{D25D2F8F-68A6-403A-BB82-7336E4F15739}" type="parTrans" cxnId="{34467EB5-B835-432A-BFCE-87285F50E5F3}">
      <dgm:prSet/>
      <dgm:spPr/>
      <dgm:t>
        <a:bodyPr/>
        <a:lstStyle/>
        <a:p>
          <a:endParaRPr lang="cs-CZ"/>
        </a:p>
      </dgm:t>
    </dgm:pt>
    <dgm:pt modelId="{574ADC2E-61B9-4F7C-BEFA-8923294C7642}" type="sibTrans" cxnId="{34467EB5-B835-432A-BFCE-87285F50E5F3}">
      <dgm:prSet/>
      <dgm:spPr/>
      <dgm:t>
        <a:bodyPr/>
        <a:lstStyle/>
        <a:p>
          <a:endParaRPr lang="cs-CZ"/>
        </a:p>
      </dgm:t>
    </dgm:pt>
    <dgm:pt modelId="{39FFEDDE-D743-46BC-83F9-8CFC18D1DC2D}">
      <dgm:prSet/>
      <dgm:spPr/>
      <dgm:t>
        <a:bodyPr/>
        <a:lstStyle/>
        <a:p>
          <a:r>
            <a:rPr lang="cs-CZ" dirty="0"/>
            <a:t>Priority </a:t>
          </a:r>
          <a:r>
            <a:rPr lang="cs-CZ" dirty="0" err="1"/>
            <a:t>given</a:t>
          </a:r>
          <a:r>
            <a:rPr lang="cs-CZ" dirty="0"/>
            <a:t> to Bc and Mgr </a:t>
          </a:r>
          <a:r>
            <a:rPr lang="cs-CZ" dirty="0" err="1"/>
            <a:t>students</a:t>
          </a:r>
          <a:r>
            <a:rPr lang="cs-CZ" dirty="0"/>
            <a:t>!</a:t>
          </a:r>
          <a:endParaRPr lang="en-US" dirty="0"/>
        </a:p>
      </dgm:t>
    </dgm:pt>
    <dgm:pt modelId="{B8FC789F-9DE9-4F16-86A1-81CD7B20A1F9}" type="parTrans" cxnId="{8ECA8437-7257-49DA-B184-F8B064C63879}">
      <dgm:prSet/>
      <dgm:spPr/>
      <dgm:t>
        <a:bodyPr/>
        <a:lstStyle/>
        <a:p>
          <a:endParaRPr lang="cs-CZ"/>
        </a:p>
      </dgm:t>
    </dgm:pt>
    <dgm:pt modelId="{0BB66960-DC3D-45A0-B01B-F4024D665F96}" type="sibTrans" cxnId="{8ECA8437-7257-49DA-B184-F8B064C63879}">
      <dgm:prSet/>
      <dgm:spPr/>
      <dgm:t>
        <a:bodyPr/>
        <a:lstStyle/>
        <a:p>
          <a:endParaRPr lang="cs-CZ"/>
        </a:p>
      </dgm:t>
    </dgm:pt>
    <dgm:pt modelId="{9E756049-2F08-4C3E-AD4C-BABB9B649B8B}">
      <dgm:prSet/>
      <dgm:spPr/>
      <dgm:t>
        <a:bodyPr/>
        <a:lstStyle/>
        <a:p>
          <a:r>
            <a:rPr lang="cs-CZ" dirty="0" err="1"/>
            <a:t>Anywhere</a:t>
          </a:r>
          <a:r>
            <a:rPr lang="cs-CZ" dirty="0"/>
            <a:t> in the </a:t>
          </a:r>
          <a:r>
            <a:rPr lang="cs-CZ" dirty="0" err="1"/>
            <a:t>world</a:t>
          </a:r>
          <a:r>
            <a:rPr lang="cs-CZ" dirty="0"/>
            <a:t>!</a:t>
          </a:r>
          <a:endParaRPr lang="en-US" dirty="0"/>
        </a:p>
      </dgm:t>
    </dgm:pt>
    <dgm:pt modelId="{0A2E79DF-40AC-4D6C-A04D-6DCF0582FA65}" type="parTrans" cxnId="{54B0E4FE-1D4E-4C60-85B6-0AADB2F62CF6}">
      <dgm:prSet/>
      <dgm:spPr/>
      <dgm:t>
        <a:bodyPr/>
        <a:lstStyle/>
        <a:p>
          <a:endParaRPr lang="cs-CZ"/>
        </a:p>
      </dgm:t>
    </dgm:pt>
    <dgm:pt modelId="{308F14A7-47EA-4159-8140-64576E8FD9BD}" type="sibTrans" cxnId="{54B0E4FE-1D4E-4C60-85B6-0AADB2F62CF6}">
      <dgm:prSet/>
      <dgm:spPr/>
      <dgm:t>
        <a:bodyPr/>
        <a:lstStyle/>
        <a:p>
          <a:endParaRPr lang="cs-CZ"/>
        </a:p>
      </dgm:t>
    </dgm:pt>
    <dgm:pt modelId="{9F706BE1-6560-4ECA-9EDE-B5C6B60A9CB2}" type="pres">
      <dgm:prSet presAssocID="{B91A2BA5-E1C1-4C29-BE23-714C20F16267}" presName="Name0" presStyleCnt="0">
        <dgm:presLayoutVars>
          <dgm:dir/>
          <dgm:animLvl val="lvl"/>
          <dgm:resizeHandles val="exact"/>
        </dgm:presLayoutVars>
      </dgm:prSet>
      <dgm:spPr/>
    </dgm:pt>
    <dgm:pt modelId="{4D76D6D1-F4CA-4F56-A7BD-20E55F325BDE}" type="pres">
      <dgm:prSet presAssocID="{8C661AC3-E23B-464C-A171-0FE16519BF7C}" presName="linNode" presStyleCnt="0"/>
      <dgm:spPr/>
    </dgm:pt>
    <dgm:pt modelId="{6F18D96A-5DEA-4529-971E-DE717364706C}" type="pres">
      <dgm:prSet presAssocID="{8C661AC3-E23B-464C-A171-0FE16519BF7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283DFF3-0969-4ECC-A307-9BE4751DDFE8}" type="pres">
      <dgm:prSet presAssocID="{8C661AC3-E23B-464C-A171-0FE16519BF7C}" presName="descendantText" presStyleLbl="alignAccFollowNode1" presStyleIdx="0" presStyleCnt="3">
        <dgm:presLayoutVars>
          <dgm:bulletEnabled val="1"/>
        </dgm:presLayoutVars>
      </dgm:prSet>
      <dgm:spPr/>
    </dgm:pt>
    <dgm:pt modelId="{F8C5BE38-5A96-40ED-9B7F-EF40418973E8}" type="pres">
      <dgm:prSet presAssocID="{0C14921C-29AA-4CFF-9957-E49CB5814910}" presName="sp" presStyleCnt="0"/>
      <dgm:spPr/>
    </dgm:pt>
    <dgm:pt modelId="{62C562F1-F263-42D5-8706-2D722E7EF621}" type="pres">
      <dgm:prSet presAssocID="{E55A38CC-0792-444E-A40B-03507895ED8E}" presName="linNode" presStyleCnt="0"/>
      <dgm:spPr/>
    </dgm:pt>
    <dgm:pt modelId="{56024E33-67D8-4C16-8A9E-5D3E4483919F}" type="pres">
      <dgm:prSet presAssocID="{E55A38CC-0792-444E-A40B-03507895ED8E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B69B7CA-A1A3-4411-BC14-55215399D88D}" type="pres">
      <dgm:prSet presAssocID="{E55A38CC-0792-444E-A40B-03507895ED8E}" presName="descendantText" presStyleLbl="alignAccFollowNode1" presStyleIdx="1" presStyleCnt="3">
        <dgm:presLayoutVars>
          <dgm:bulletEnabled val="1"/>
        </dgm:presLayoutVars>
      </dgm:prSet>
      <dgm:spPr/>
    </dgm:pt>
    <dgm:pt modelId="{34DF258D-CA83-4BDD-8F7F-2A47AE6FAD7F}" type="pres">
      <dgm:prSet presAssocID="{06C8B06D-33F9-46F0-B0D2-B7DC17B2F222}" presName="sp" presStyleCnt="0"/>
      <dgm:spPr/>
    </dgm:pt>
    <dgm:pt modelId="{3F9BC6A6-B1B2-4738-97C5-EA30032CE340}" type="pres">
      <dgm:prSet presAssocID="{FA2F5DDF-BC8D-4258-AC0D-6C3470BA0345}" presName="linNode" presStyleCnt="0"/>
      <dgm:spPr/>
    </dgm:pt>
    <dgm:pt modelId="{71E63139-2BCA-4122-BC0F-19EE60660C00}" type="pres">
      <dgm:prSet presAssocID="{FA2F5DDF-BC8D-4258-AC0D-6C3470BA0345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076486D2-FD5F-4669-AB19-9E8F617A75EB}" type="pres">
      <dgm:prSet presAssocID="{FA2F5DDF-BC8D-4258-AC0D-6C3470BA0345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CA548D02-7468-4191-AD5C-6D34A0815BFA}" srcId="{E55A38CC-0792-444E-A40B-03507895ED8E}" destId="{E43C8AC6-EFD6-4A0F-8F72-9197A29DBB62}" srcOrd="1" destOrd="0" parTransId="{950C80D2-6DEB-4166-B36F-27D03B265967}" sibTransId="{4A787EF7-E7CF-4CB8-A4E7-8108E2A1B0AE}"/>
    <dgm:cxn modelId="{F74EC218-0592-48B8-B567-77356578239E}" srcId="{E55A38CC-0792-444E-A40B-03507895ED8E}" destId="{C5F117FD-7003-4D01-929B-E9626AB65D9A}" srcOrd="0" destOrd="0" parTransId="{4A4D9F44-8E51-48AD-8412-60950037E389}" sibTransId="{0352C221-A4E5-4D36-B274-6F94D0A94E44}"/>
    <dgm:cxn modelId="{ABE6161B-3A47-4D80-ACE3-5E4615D8DF97}" type="presOf" srcId="{B91A2BA5-E1C1-4C29-BE23-714C20F16267}" destId="{9F706BE1-6560-4ECA-9EDE-B5C6B60A9CB2}" srcOrd="0" destOrd="0" presId="urn:microsoft.com/office/officeart/2005/8/layout/vList5"/>
    <dgm:cxn modelId="{6B263B1C-A5CD-4DEB-B4FE-98A2FA804A1D}" type="presOf" srcId="{E43C8AC6-EFD6-4A0F-8F72-9197A29DBB62}" destId="{5B69B7CA-A1A3-4411-BC14-55215399D88D}" srcOrd="0" destOrd="1" presId="urn:microsoft.com/office/officeart/2005/8/layout/vList5"/>
    <dgm:cxn modelId="{36DD191D-A540-4AA4-A567-0C447C0FA0B1}" type="presOf" srcId="{E55A38CC-0792-444E-A40B-03507895ED8E}" destId="{56024E33-67D8-4C16-8A9E-5D3E4483919F}" srcOrd="0" destOrd="0" presId="urn:microsoft.com/office/officeart/2005/8/layout/vList5"/>
    <dgm:cxn modelId="{3184231E-D81F-4A6D-BF32-984029882053}" srcId="{B91A2BA5-E1C1-4C29-BE23-714C20F16267}" destId="{E55A38CC-0792-444E-A40B-03507895ED8E}" srcOrd="1" destOrd="0" parTransId="{1FC27ABC-4AAB-4EAD-B73F-F25CBDA10112}" sibTransId="{06C8B06D-33F9-46F0-B0D2-B7DC17B2F222}"/>
    <dgm:cxn modelId="{EECC742C-4E4B-4F8C-BE2E-96325CF72C58}" type="presOf" srcId="{8C661AC3-E23B-464C-A171-0FE16519BF7C}" destId="{6F18D96A-5DEA-4529-971E-DE717364706C}" srcOrd="0" destOrd="0" presId="urn:microsoft.com/office/officeart/2005/8/layout/vList5"/>
    <dgm:cxn modelId="{FB07782D-FB7C-4C96-AA68-4EC52B4679C1}" srcId="{B91A2BA5-E1C1-4C29-BE23-714C20F16267}" destId="{FA2F5DDF-BC8D-4258-AC0D-6C3470BA0345}" srcOrd="2" destOrd="0" parTransId="{24EAED35-C7D9-4ED1-BE55-2D8200B93DBA}" sibTransId="{F2F3ACB6-F1B5-4217-922B-720A40A57E97}"/>
    <dgm:cxn modelId="{8ECA8437-7257-49DA-B184-F8B064C63879}" srcId="{FA2F5DDF-BC8D-4258-AC0D-6C3470BA0345}" destId="{39FFEDDE-D743-46BC-83F9-8CFC18D1DC2D}" srcOrd="2" destOrd="0" parTransId="{B8FC789F-9DE9-4F16-86A1-81CD7B20A1F9}" sibTransId="{0BB66960-DC3D-45A0-B01B-F4024D665F96}"/>
    <dgm:cxn modelId="{5328C237-19E8-4471-A911-55E948913D30}" type="presOf" srcId="{C5F117FD-7003-4D01-929B-E9626AB65D9A}" destId="{5B69B7CA-A1A3-4411-BC14-55215399D88D}" srcOrd="0" destOrd="0" presId="urn:microsoft.com/office/officeart/2005/8/layout/vList5"/>
    <dgm:cxn modelId="{95F27160-F487-4E36-BF2F-E3EC827F93E8}" type="presOf" srcId="{39FFEDDE-D743-46BC-83F9-8CFC18D1DC2D}" destId="{076486D2-FD5F-4669-AB19-9E8F617A75EB}" srcOrd="0" destOrd="2" presId="urn:microsoft.com/office/officeart/2005/8/layout/vList5"/>
    <dgm:cxn modelId="{A45B0C44-585C-4611-A172-86B10D3F9ECD}" type="presOf" srcId="{9E756049-2F08-4C3E-AD4C-BABB9B649B8B}" destId="{5B69B7CA-A1A3-4411-BC14-55215399D88D}" srcOrd="0" destOrd="2" presId="urn:microsoft.com/office/officeart/2005/8/layout/vList5"/>
    <dgm:cxn modelId="{99064E54-9B66-446A-90DD-C298AC136963}" type="presOf" srcId="{DAC40076-9FFE-4172-B33F-4331994896FA}" destId="{6283DFF3-0969-4ECC-A307-9BE4751DDFE8}" srcOrd="0" destOrd="0" presId="urn:microsoft.com/office/officeart/2005/8/layout/vList5"/>
    <dgm:cxn modelId="{6D547E83-E252-4170-81DA-4C1DB0071AEB}" type="presOf" srcId="{F6B3B555-F7B0-4A88-8F96-36F2647FCA1E}" destId="{076486D2-FD5F-4669-AB19-9E8F617A75EB}" srcOrd="0" destOrd="0" presId="urn:microsoft.com/office/officeart/2005/8/layout/vList5"/>
    <dgm:cxn modelId="{1454048D-C192-4B44-BD8F-0E2B4A958186}" type="presOf" srcId="{B6F2A22C-4CC0-46E1-98E8-AB7C5AF43143}" destId="{076486D2-FD5F-4669-AB19-9E8F617A75EB}" srcOrd="0" destOrd="1" presId="urn:microsoft.com/office/officeart/2005/8/layout/vList5"/>
    <dgm:cxn modelId="{0D7E258E-6F62-4289-9983-11F55ACDB2B5}" srcId="{FA2F5DDF-BC8D-4258-AC0D-6C3470BA0345}" destId="{B6F2A22C-4CC0-46E1-98E8-AB7C5AF43143}" srcOrd="1" destOrd="0" parTransId="{ED0EEC34-52DD-41FD-828A-B986646D776D}" sibTransId="{9E55AFC0-5E1F-41FF-9513-54D1DCB24B2E}"/>
    <dgm:cxn modelId="{86A45F96-0CF4-4F56-A274-CCF635352526}" srcId="{FA2F5DDF-BC8D-4258-AC0D-6C3470BA0345}" destId="{F6B3B555-F7B0-4A88-8F96-36F2647FCA1E}" srcOrd="0" destOrd="0" parTransId="{D9046F52-7B78-44D1-B1A8-552E1B139E93}" sibTransId="{CFD46B7D-3329-4007-B148-89F49B4FFCED}"/>
    <dgm:cxn modelId="{5679729C-1B8A-49E6-B6C1-73DD61490890}" srcId="{8C661AC3-E23B-464C-A171-0FE16519BF7C}" destId="{4A4D3A99-46D2-4DD9-8D3C-AF7116263C0C}" srcOrd="2" destOrd="0" parTransId="{0E9E722E-5BFE-42D1-99F4-D7A802C02AA7}" sibTransId="{42D1E2B4-2C6B-4094-8721-2AD4E1C34A34}"/>
    <dgm:cxn modelId="{AD6F1FB4-9749-4BE9-9951-9B277FCA016B}" type="presOf" srcId="{38751F9E-F383-4D4E-96E7-EC32E24DC175}" destId="{6283DFF3-0969-4ECC-A307-9BE4751DDFE8}" srcOrd="0" destOrd="1" presId="urn:microsoft.com/office/officeart/2005/8/layout/vList5"/>
    <dgm:cxn modelId="{A8E849B4-2168-4C86-AF2E-512BB69266BD}" type="presOf" srcId="{4A4D3A99-46D2-4DD9-8D3C-AF7116263C0C}" destId="{6283DFF3-0969-4ECC-A307-9BE4751DDFE8}" srcOrd="0" destOrd="2" presId="urn:microsoft.com/office/officeart/2005/8/layout/vList5"/>
    <dgm:cxn modelId="{34467EB5-B835-432A-BFCE-87285F50E5F3}" srcId="{8C661AC3-E23B-464C-A171-0FE16519BF7C}" destId="{38751F9E-F383-4D4E-96E7-EC32E24DC175}" srcOrd="1" destOrd="0" parTransId="{D25D2F8F-68A6-403A-BB82-7336E4F15739}" sibTransId="{574ADC2E-61B9-4F7C-BEFA-8923294C7642}"/>
    <dgm:cxn modelId="{23A1AEDB-C32C-4E92-B796-EA2CDB99ED87}" type="presOf" srcId="{FA2F5DDF-BC8D-4258-AC0D-6C3470BA0345}" destId="{71E63139-2BCA-4122-BC0F-19EE60660C00}" srcOrd="0" destOrd="0" presId="urn:microsoft.com/office/officeart/2005/8/layout/vList5"/>
    <dgm:cxn modelId="{3F08CFDF-C436-4160-AD67-82A5FC4FD2B8}" srcId="{B91A2BA5-E1C1-4C29-BE23-714C20F16267}" destId="{8C661AC3-E23B-464C-A171-0FE16519BF7C}" srcOrd="0" destOrd="0" parTransId="{7DEAB3B2-C479-4632-8EF2-7B8554A9BA73}" sibTransId="{0C14921C-29AA-4CFF-9957-E49CB5814910}"/>
    <dgm:cxn modelId="{8E50C3FD-3466-4467-AD85-42E513278505}" srcId="{8C661AC3-E23B-464C-A171-0FE16519BF7C}" destId="{DAC40076-9FFE-4172-B33F-4331994896FA}" srcOrd="0" destOrd="0" parTransId="{D85A5927-183E-4714-91AC-AD43C8EEFE4F}" sibTransId="{925A88D1-DABE-40CB-ACB9-1E5406D9348D}"/>
    <dgm:cxn modelId="{54B0E4FE-1D4E-4C60-85B6-0AADB2F62CF6}" srcId="{E55A38CC-0792-444E-A40B-03507895ED8E}" destId="{9E756049-2F08-4C3E-AD4C-BABB9B649B8B}" srcOrd="2" destOrd="0" parTransId="{0A2E79DF-40AC-4D6C-A04D-6DCF0582FA65}" sibTransId="{308F14A7-47EA-4159-8140-64576E8FD9BD}"/>
    <dgm:cxn modelId="{41E81853-CE98-4D6F-9A5E-9B6908C527DD}" type="presParOf" srcId="{9F706BE1-6560-4ECA-9EDE-B5C6B60A9CB2}" destId="{4D76D6D1-F4CA-4F56-A7BD-20E55F325BDE}" srcOrd="0" destOrd="0" presId="urn:microsoft.com/office/officeart/2005/8/layout/vList5"/>
    <dgm:cxn modelId="{39C4421A-0978-43E3-94CB-435CE589B8AA}" type="presParOf" srcId="{4D76D6D1-F4CA-4F56-A7BD-20E55F325BDE}" destId="{6F18D96A-5DEA-4529-971E-DE717364706C}" srcOrd="0" destOrd="0" presId="urn:microsoft.com/office/officeart/2005/8/layout/vList5"/>
    <dgm:cxn modelId="{C952DDC6-23F1-4FB5-B889-4EC978C3E2D4}" type="presParOf" srcId="{4D76D6D1-F4CA-4F56-A7BD-20E55F325BDE}" destId="{6283DFF3-0969-4ECC-A307-9BE4751DDFE8}" srcOrd="1" destOrd="0" presId="urn:microsoft.com/office/officeart/2005/8/layout/vList5"/>
    <dgm:cxn modelId="{866152D7-59E6-4419-B63C-C1F8C8251754}" type="presParOf" srcId="{9F706BE1-6560-4ECA-9EDE-B5C6B60A9CB2}" destId="{F8C5BE38-5A96-40ED-9B7F-EF40418973E8}" srcOrd="1" destOrd="0" presId="urn:microsoft.com/office/officeart/2005/8/layout/vList5"/>
    <dgm:cxn modelId="{1F31CF98-2030-4F70-BC39-FD6D394CA7C9}" type="presParOf" srcId="{9F706BE1-6560-4ECA-9EDE-B5C6B60A9CB2}" destId="{62C562F1-F263-42D5-8706-2D722E7EF621}" srcOrd="2" destOrd="0" presId="urn:microsoft.com/office/officeart/2005/8/layout/vList5"/>
    <dgm:cxn modelId="{D79716AE-75B1-4F49-BA61-D1CE327DBC78}" type="presParOf" srcId="{62C562F1-F263-42D5-8706-2D722E7EF621}" destId="{56024E33-67D8-4C16-8A9E-5D3E4483919F}" srcOrd="0" destOrd="0" presId="urn:microsoft.com/office/officeart/2005/8/layout/vList5"/>
    <dgm:cxn modelId="{A67725A3-B3E4-47D2-9EFB-F8EC28F54D91}" type="presParOf" srcId="{62C562F1-F263-42D5-8706-2D722E7EF621}" destId="{5B69B7CA-A1A3-4411-BC14-55215399D88D}" srcOrd="1" destOrd="0" presId="urn:microsoft.com/office/officeart/2005/8/layout/vList5"/>
    <dgm:cxn modelId="{57637B7F-169E-4EFB-9A47-FAB90E784E11}" type="presParOf" srcId="{9F706BE1-6560-4ECA-9EDE-B5C6B60A9CB2}" destId="{34DF258D-CA83-4BDD-8F7F-2A47AE6FAD7F}" srcOrd="3" destOrd="0" presId="urn:microsoft.com/office/officeart/2005/8/layout/vList5"/>
    <dgm:cxn modelId="{78D26C83-057A-4453-BC52-BC3669B0A889}" type="presParOf" srcId="{9F706BE1-6560-4ECA-9EDE-B5C6B60A9CB2}" destId="{3F9BC6A6-B1B2-4738-97C5-EA30032CE340}" srcOrd="4" destOrd="0" presId="urn:microsoft.com/office/officeart/2005/8/layout/vList5"/>
    <dgm:cxn modelId="{0130EDD8-530A-45EC-B9B6-29B2B5DFE8F4}" type="presParOf" srcId="{3F9BC6A6-B1B2-4738-97C5-EA30032CE340}" destId="{71E63139-2BCA-4122-BC0F-19EE60660C00}" srcOrd="0" destOrd="0" presId="urn:microsoft.com/office/officeart/2005/8/layout/vList5"/>
    <dgm:cxn modelId="{6CEDC7D2-3FCF-470C-963A-2788B9617EF5}" type="presParOf" srcId="{3F9BC6A6-B1B2-4738-97C5-EA30032CE340}" destId="{076486D2-FD5F-4669-AB19-9E8F617A75E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1A2BA5-E1C1-4C29-BE23-714C20F16267}" type="doc">
      <dgm:prSet loTypeId="urn:microsoft.com/office/officeart/2005/8/layout/vList5" loCatId="list" qsTypeId="urn:microsoft.com/office/officeart/2005/8/quickstyle/simple2#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C661AC3-E23B-464C-A171-0FE16519BF7C}">
      <dgm:prSet/>
      <dgm:spPr/>
      <dgm:t>
        <a:bodyPr/>
        <a:lstStyle/>
        <a:p>
          <a:r>
            <a:rPr lang="cs-CZ" dirty="0" err="1"/>
            <a:t>Faculty</a:t>
          </a:r>
          <a:r>
            <a:rPr lang="cs-CZ" dirty="0"/>
            <a:t> </a:t>
          </a:r>
          <a:r>
            <a:rPr lang="cs-CZ" dirty="0" err="1"/>
            <a:t>scholarship</a:t>
          </a:r>
          <a:r>
            <a:rPr lang="cs-CZ" dirty="0"/>
            <a:t> A.6. </a:t>
          </a:r>
          <a:endParaRPr lang="en-US" dirty="0"/>
        </a:p>
      </dgm:t>
    </dgm:pt>
    <dgm:pt modelId="{7DEAB3B2-C479-4632-8EF2-7B8554A9BA73}" type="parTrans" cxnId="{3F08CFDF-C436-4160-AD67-82A5FC4FD2B8}">
      <dgm:prSet/>
      <dgm:spPr/>
      <dgm:t>
        <a:bodyPr/>
        <a:lstStyle/>
        <a:p>
          <a:endParaRPr lang="en-US"/>
        </a:p>
      </dgm:t>
    </dgm:pt>
    <dgm:pt modelId="{0C14921C-29AA-4CFF-9957-E49CB5814910}" type="sibTrans" cxnId="{3F08CFDF-C436-4160-AD67-82A5FC4FD2B8}">
      <dgm:prSet/>
      <dgm:spPr/>
      <dgm:t>
        <a:bodyPr/>
        <a:lstStyle/>
        <a:p>
          <a:endParaRPr lang="en-US"/>
        </a:p>
      </dgm:t>
    </dgm:pt>
    <dgm:pt modelId="{DAC40076-9FFE-4172-B33F-4331994896FA}">
      <dgm:prSet/>
      <dgm:spPr/>
      <dgm:t>
        <a:bodyPr/>
        <a:lstStyle/>
        <a:p>
          <a:r>
            <a:rPr lang="cs-CZ" dirty="0"/>
            <a:t>30+ </a:t>
          </a:r>
          <a:r>
            <a:rPr lang="cs-CZ" dirty="0" err="1"/>
            <a:t>day</a:t>
          </a:r>
          <a:r>
            <a:rPr lang="cs-CZ" dirty="0"/>
            <a:t> </a:t>
          </a:r>
          <a:r>
            <a:rPr lang="cs-CZ" dirty="0" err="1"/>
            <a:t>stay</a:t>
          </a:r>
          <a:r>
            <a:rPr lang="cs-CZ" dirty="0"/>
            <a:t> in 2026</a:t>
          </a:r>
          <a:endParaRPr lang="en-US" dirty="0"/>
        </a:p>
      </dgm:t>
    </dgm:pt>
    <dgm:pt modelId="{D85A5927-183E-4714-91AC-AD43C8EEFE4F}" type="parTrans" cxnId="{8E50C3FD-3466-4467-AD85-42E513278505}">
      <dgm:prSet/>
      <dgm:spPr/>
      <dgm:t>
        <a:bodyPr/>
        <a:lstStyle/>
        <a:p>
          <a:endParaRPr lang="en-US"/>
        </a:p>
      </dgm:t>
    </dgm:pt>
    <dgm:pt modelId="{925A88D1-DABE-40CB-ACB9-1E5406D9348D}" type="sibTrans" cxnId="{8E50C3FD-3466-4467-AD85-42E513278505}">
      <dgm:prSet/>
      <dgm:spPr/>
      <dgm:t>
        <a:bodyPr/>
        <a:lstStyle/>
        <a:p>
          <a:endParaRPr lang="en-US"/>
        </a:p>
      </dgm:t>
    </dgm:pt>
    <dgm:pt modelId="{E43C8AC6-EFD6-4A0F-8F72-9197A29DBB62}">
      <dgm:prSet/>
      <dgm:spPr/>
      <dgm:t>
        <a:bodyPr/>
        <a:lstStyle/>
        <a:p>
          <a:r>
            <a:rPr lang="cs-CZ" dirty="0" err="1"/>
            <a:t>One-time</a:t>
          </a:r>
          <a:r>
            <a:rPr lang="cs-CZ" dirty="0"/>
            <a:t> call for </a:t>
          </a:r>
          <a:r>
            <a:rPr lang="cs-CZ" dirty="0" err="1"/>
            <a:t>conference</a:t>
          </a:r>
          <a:r>
            <a:rPr lang="cs-CZ" dirty="0"/>
            <a:t> support</a:t>
          </a:r>
          <a:endParaRPr lang="en-US" dirty="0"/>
        </a:p>
      </dgm:t>
    </dgm:pt>
    <dgm:pt modelId="{950C80D2-6DEB-4166-B36F-27D03B265967}" type="parTrans" cxnId="{CA548D02-7468-4191-AD5C-6D34A0815BFA}">
      <dgm:prSet/>
      <dgm:spPr/>
      <dgm:t>
        <a:bodyPr/>
        <a:lstStyle/>
        <a:p>
          <a:endParaRPr lang="en-US"/>
        </a:p>
      </dgm:t>
    </dgm:pt>
    <dgm:pt modelId="{4A787EF7-E7CF-4CB8-A4E7-8108E2A1B0AE}" type="sibTrans" cxnId="{CA548D02-7468-4191-AD5C-6D34A0815BFA}">
      <dgm:prSet/>
      <dgm:spPr/>
      <dgm:t>
        <a:bodyPr/>
        <a:lstStyle/>
        <a:p>
          <a:endParaRPr lang="en-US"/>
        </a:p>
      </dgm:t>
    </dgm:pt>
    <dgm:pt modelId="{E969E5BC-9325-4262-A464-C175FDAFB423}">
      <dgm:prSet/>
      <dgm:spPr/>
      <dgm:t>
        <a:bodyPr/>
        <a:lstStyle/>
        <a:p>
          <a:r>
            <a:rPr lang="cs-CZ" dirty="0" err="1"/>
            <a:t>Deadline</a:t>
          </a:r>
          <a:r>
            <a:rPr lang="cs-CZ" dirty="0"/>
            <a:t> 15.10.2026</a:t>
          </a:r>
          <a:endParaRPr lang="en-US" dirty="0"/>
        </a:p>
      </dgm:t>
    </dgm:pt>
    <dgm:pt modelId="{A0480F95-592B-4E35-BE03-02B7CE5C0282}" type="parTrans" cxnId="{6F6457B6-794C-4B75-A513-F1151EE9796C}">
      <dgm:prSet/>
      <dgm:spPr/>
      <dgm:t>
        <a:bodyPr/>
        <a:lstStyle/>
        <a:p>
          <a:endParaRPr lang="en-US"/>
        </a:p>
      </dgm:t>
    </dgm:pt>
    <dgm:pt modelId="{2A541406-6102-41EC-B0A1-4D3D55D130C2}" type="sibTrans" cxnId="{6F6457B6-794C-4B75-A513-F1151EE9796C}">
      <dgm:prSet/>
      <dgm:spPr/>
      <dgm:t>
        <a:bodyPr/>
        <a:lstStyle/>
        <a:p>
          <a:endParaRPr lang="en-US"/>
        </a:p>
      </dgm:t>
    </dgm:pt>
    <dgm:pt modelId="{CE28E98A-BAEA-4652-B914-D2990CBD1AC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dirty="0" err="1"/>
            <a:t>Only</a:t>
          </a:r>
          <a:r>
            <a:rPr lang="cs-CZ" dirty="0"/>
            <a:t> for </a:t>
          </a:r>
          <a:r>
            <a:rPr lang="cs-CZ" dirty="0" err="1"/>
            <a:t>events</a:t>
          </a:r>
          <a:r>
            <a:rPr lang="cs-CZ" dirty="0"/>
            <a:t> in 2026</a:t>
          </a:r>
          <a:endParaRPr lang="en-US" dirty="0"/>
        </a:p>
      </dgm:t>
    </dgm:pt>
    <dgm:pt modelId="{EAE4F384-556D-4619-B7C8-2D4AE7100EB5}" type="parTrans" cxnId="{F762FB2C-1C8D-4710-96E4-F002BA3545D4}">
      <dgm:prSet/>
      <dgm:spPr/>
      <dgm:t>
        <a:bodyPr/>
        <a:lstStyle/>
        <a:p>
          <a:endParaRPr lang="cs-CZ"/>
        </a:p>
      </dgm:t>
    </dgm:pt>
    <dgm:pt modelId="{F554839E-CD01-481C-9FFB-2310A8A9375B}" type="sibTrans" cxnId="{F762FB2C-1C8D-4710-96E4-F002BA3545D4}">
      <dgm:prSet/>
      <dgm:spPr/>
      <dgm:t>
        <a:bodyPr/>
        <a:lstStyle/>
        <a:p>
          <a:endParaRPr lang="cs-CZ"/>
        </a:p>
      </dgm:t>
    </dgm:pt>
    <dgm:pt modelId="{27C18157-4A78-4DE1-AB88-0F5B06F6719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dirty="0"/>
            <a:t>New call for 2027 </a:t>
          </a:r>
          <a:r>
            <a:rPr lang="cs-CZ" dirty="0" err="1"/>
            <a:t>probably</a:t>
          </a:r>
          <a:r>
            <a:rPr lang="cs-CZ" dirty="0"/>
            <a:t> </a:t>
          </a:r>
          <a:r>
            <a:rPr lang="cs-CZ" dirty="0" err="1"/>
            <a:t>next</a:t>
          </a:r>
          <a:r>
            <a:rPr lang="cs-CZ" dirty="0"/>
            <a:t> </a:t>
          </a:r>
          <a:r>
            <a:rPr lang="cs-CZ" dirty="0" err="1"/>
            <a:t>year</a:t>
          </a:r>
          <a:endParaRPr lang="en-US" dirty="0"/>
        </a:p>
      </dgm:t>
    </dgm:pt>
    <dgm:pt modelId="{F4231D30-3A56-4681-9BE8-1B50F7CA199A}" type="parTrans" cxnId="{79987D02-4D64-43DD-B567-E530379B2F39}">
      <dgm:prSet/>
      <dgm:spPr/>
      <dgm:t>
        <a:bodyPr/>
        <a:lstStyle/>
        <a:p>
          <a:endParaRPr lang="cs-CZ"/>
        </a:p>
      </dgm:t>
    </dgm:pt>
    <dgm:pt modelId="{0E9F2C87-A2BD-475A-8A9F-1410E7A1E62C}" type="sibTrans" cxnId="{79987D02-4D64-43DD-B567-E530379B2F39}">
      <dgm:prSet/>
      <dgm:spPr/>
      <dgm:t>
        <a:bodyPr/>
        <a:lstStyle/>
        <a:p>
          <a:endParaRPr lang="cs-CZ"/>
        </a:p>
      </dgm:t>
    </dgm:pt>
    <dgm:pt modelId="{99E865EA-DFC0-4716-AB99-930D4B879D9A}">
      <dgm:prSet/>
      <dgm:spPr/>
      <dgm:t>
        <a:bodyPr/>
        <a:lstStyle/>
        <a:p>
          <a:r>
            <a:rPr lang="cs-CZ" dirty="0" err="1"/>
            <a:t>If</a:t>
          </a:r>
          <a:r>
            <a:rPr lang="cs-CZ" dirty="0"/>
            <a:t> </a:t>
          </a:r>
          <a:r>
            <a:rPr lang="cs-CZ" dirty="0" err="1"/>
            <a:t>needed</a:t>
          </a:r>
          <a:r>
            <a:rPr lang="cs-CZ" dirty="0"/>
            <a:t>, 14-days </a:t>
          </a:r>
          <a:r>
            <a:rPr lang="cs-CZ" dirty="0" err="1"/>
            <a:t>stays</a:t>
          </a:r>
          <a:endParaRPr lang="en-US" dirty="0"/>
        </a:p>
      </dgm:t>
    </dgm:pt>
    <dgm:pt modelId="{F103BC40-2101-4460-9E51-3D5FD9298EDB}" type="parTrans" cxnId="{555CE755-4EB8-48B3-8026-0845A2200E15}">
      <dgm:prSet/>
      <dgm:spPr/>
      <dgm:t>
        <a:bodyPr/>
        <a:lstStyle/>
        <a:p>
          <a:endParaRPr lang="cs-CZ"/>
        </a:p>
      </dgm:t>
    </dgm:pt>
    <dgm:pt modelId="{1CBB1E7E-9EE3-4B8D-BEFB-46B40BC073D1}" type="sibTrans" cxnId="{555CE755-4EB8-48B3-8026-0845A2200E15}">
      <dgm:prSet/>
      <dgm:spPr/>
      <dgm:t>
        <a:bodyPr/>
        <a:lstStyle/>
        <a:p>
          <a:endParaRPr lang="cs-CZ"/>
        </a:p>
      </dgm:t>
    </dgm:pt>
    <dgm:pt modelId="{5E1F0AF2-01A6-4122-9268-7B7EF89AAF78}">
      <dgm:prSet/>
      <dgm:spPr/>
      <dgm:t>
        <a:bodyPr/>
        <a:lstStyle/>
        <a:p>
          <a:r>
            <a:rPr lang="cs-CZ" dirty="0"/>
            <a:t>New call in </a:t>
          </a:r>
          <a:r>
            <a:rPr lang="cs-CZ" dirty="0" err="1"/>
            <a:t>January</a:t>
          </a:r>
          <a:r>
            <a:rPr lang="cs-CZ" dirty="0"/>
            <a:t> 2027</a:t>
          </a:r>
          <a:endParaRPr lang="en-US" dirty="0"/>
        </a:p>
      </dgm:t>
    </dgm:pt>
    <dgm:pt modelId="{AB31CDCB-76B3-46F9-9075-17BD6F93948B}" type="parTrans" cxnId="{C9575D9E-8C47-43BF-A264-3E6E31D2FA1C}">
      <dgm:prSet/>
      <dgm:spPr/>
      <dgm:t>
        <a:bodyPr/>
        <a:lstStyle/>
        <a:p>
          <a:endParaRPr lang="cs-CZ"/>
        </a:p>
      </dgm:t>
    </dgm:pt>
    <dgm:pt modelId="{68845FE9-3AA4-4349-BF8C-77A4C6B344C3}" type="sibTrans" cxnId="{C9575D9E-8C47-43BF-A264-3E6E31D2FA1C}">
      <dgm:prSet/>
      <dgm:spPr/>
      <dgm:t>
        <a:bodyPr/>
        <a:lstStyle/>
        <a:p>
          <a:endParaRPr lang="cs-CZ"/>
        </a:p>
      </dgm:t>
    </dgm:pt>
    <dgm:pt modelId="{9F706BE1-6560-4ECA-9EDE-B5C6B60A9CB2}" type="pres">
      <dgm:prSet presAssocID="{B91A2BA5-E1C1-4C29-BE23-714C20F16267}" presName="Name0" presStyleCnt="0">
        <dgm:presLayoutVars>
          <dgm:dir/>
          <dgm:animLvl val="lvl"/>
          <dgm:resizeHandles val="exact"/>
        </dgm:presLayoutVars>
      </dgm:prSet>
      <dgm:spPr/>
    </dgm:pt>
    <dgm:pt modelId="{4D76D6D1-F4CA-4F56-A7BD-20E55F325BDE}" type="pres">
      <dgm:prSet presAssocID="{8C661AC3-E23B-464C-A171-0FE16519BF7C}" presName="linNode" presStyleCnt="0"/>
      <dgm:spPr/>
    </dgm:pt>
    <dgm:pt modelId="{6F18D96A-5DEA-4529-971E-DE717364706C}" type="pres">
      <dgm:prSet presAssocID="{8C661AC3-E23B-464C-A171-0FE16519BF7C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6283DFF3-0969-4ECC-A307-9BE4751DDFE8}" type="pres">
      <dgm:prSet presAssocID="{8C661AC3-E23B-464C-A171-0FE16519BF7C}" presName="descendantText" presStyleLbl="alignAccFollowNode1" presStyleIdx="0" presStyleCnt="2">
        <dgm:presLayoutVars>
          <dgm:bulletEnabled val="1"/>
        </dgm:presLayoutVars>
      </dgm:prSet>
      <dgm:spPr/>
    </dgm:pt>
    <dgm:pt modelId="{F8C5BE38-5A96-40ED-9B7F-EF40418973E8}" type="pres">
      <dgm:prSet presAssocID="{0C14921C-29AA-4CFF-9957-E49CB5814910}" presName="sp" presStyleCnt="0"/>
      <dgm:spPr/>
    </dgm:pt>
    <dgm:pt modelId="{93514A52-0874-4DA7-986F-0F4EC81A0F36}" type="pres">
      <dgm:prSet presAssocID="{E43C8AC6-EFD6-4A0F-8F72-9197A29DBB62}" presName="linNode" presStyleCnt="0"/>
      <dgm:spPr/>
    </dgm:pt>
    <dgm:pt modelId="{DA722089-1D40-41BB-B040-E09335DA0758}" type="pres">
      <dgm:prSet presAssocID="{E43C8AC6-EFD6-4A0F-8F72-9197A29DBB62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A7387F40-BE2A-47C2-92B1-A99969FC26C4}" type="pres">
      <dgm:prSet presAssocID="{E43C8AC6-EFD6-4A0F-8F72-9197A29DBB62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79987D02-4D64-43DD-B567-E530379B2F39}" srcId="{E43C8AC6-EFD6-4A0F-8F72-9197A29DBB62}" destId="{27C18157-4A78-4DE1-AB88-0F5B06F67192}" srcOrd="2" destOrd="0" parTransId="{F4231D30-3A56-4681-9BE8-1B50F7CA199A}" sibTransId="{0E9F2C87-A2BD-475A-8A9F-1410E7A1E62C}"/>
    <dgm:cxn modelId="{CA548D02-7468-4191-AD5C-6D34A0815BFA}" srcId="{B91A2BA5-E1C1-4C29-BE23-714C20F16267}" destId="{E43C8AC6-EFD6-4A0F-8F72-9197A29DBB62}" srcOrd="1" destOrd="0" parTransId="{950C80D2-6DEB-4166-B36F-27D03B265967}" sibTransId="{4A787EF7-E7CF-4CB8-A4E7-8108E2A1B0AE}"/>
    <dgm:cxn modelId="{28926406-A78C-4A4C-9007-ADD1F6F05D83}" type="presOf" srcId="{8C661AC3-E23B-464C-A171-0FE16519BF7C}" destId="{6F18D96A-5DEA-4529-971E-DE717364706C}" srcOrd="0" destOrd="0" presId="urn:microsoft.com/office/officeart/2005/8/layout/vList5"/>
    <dgm:cxn modelId="{9A5F5E19-6B68-45E5-BBED-24A3AEA5F66A}" type="presOf" srcId="{DAC40076-9FFE-4172-B33F-4331994896FA}" destId="{6283DFF3-0969-4ECC-A307-9BE4751DDFE8}" srcOrd="0" destOrd="0" presId="urn:microsoft.com/office/officeart/2005/8/layout/vList5"/>
    <dgm:cxn modelId="{ABE6161B-3A47-4D80-ACE3-5E4615D8DF97}" type="presOf" srcId="{B91A2BA5-E1C1-4C29-BE23-714C20F16267}" destId="{9F706BE1-6560-4ECA-9EDE-B5C6B60A9CB2}" srcOrd="0" destOrd="0" presId="urn:microsoft.com/office/officeart/2005/8/layout/vList5"/>
    <dgm:cxn modelId="{D0C2521B-6DDD-4EEF-95FD-022FA73ABA7B}" type="presOf" srcId="{5E1F0AF2-01A6-4122-9268-7B7EF89AAF78}" destId="{6283DFF3-0969-4ECC-A307-9BE4751DDFE8}" srcOrd="0" destOrd="2" presId="urn:microsoft.com/office/officeart/2005/8/layout/vList5"/>
    <dgm:cxn modelId="{F762FB2C-1C8D-4710-96E4-F002BA3545D4}" srcId="{E43C8AC6-EFD6-4A0F-8F72-9197A29DBB62}" destId="{CE28E98A-BAEA-4652-B914-D2990CBD1ACD}" srcOrd="1" destOrd="0" parTransId="{EAE4F384-556D-4619-B7C8-2D4AE7100EB5}" sibTransId="{F554839E-CD01-481C-9FFB-2310A8A9375B}"/>
    <dgm:cxn modelId="{555CE755-4EB8-48B3-8026-0845A2200E15}" srcId="{8C661AC3-E23B-464C-A171-0FE16519BF7C}" destId="{99E865EA-DFC0-4716-AB99-930D4B879D9A}" srcOrd="1" destOrd="0" parTransId="{F103BC40-2101-4460-9E51-3D5FD9298EDB}" sibTransId="{1CBB1E7E-9EE3-4B8D-BEFB-46B40BC073D1}"/>
    <dgm:cxn modelId="{1C1B3C57-A1C3-48A1-893A-614B8F2E6DE4}" type="presOf" srcId="{CE28E98A-BAEA-4652-B914-D2990CBD1ACD}" destId="{A7387F40-BE2A-47C2-92B1-A99969FC26C4}" srcOrd="0" destOrd="1" presId="urn:microsoft.com/office/officeart/2005/8/layout/vList5"/>
    <dgm:cxn modelId="{CD489D7E-69E9-41A7-BFEB-3497A1EE9E4F}" type="presOf" srcId="{E43C8AC6-EFD6-4A0F-8F72-9197A29DBB62}" destId="{DA722089-1D40-41BB-B040-E09335DA0758}" srcOrd="0" destOrd="0" presId="urn:microsoft.com/office/officeart/2005/8/layout/vList5"/>
    <dgm:cxn modelId="{4052E78C-EB0B-4A82-B025-7D397BE0AB1E}" type="presOf" srcId="{27C18157-4A78-4DE1-AB88-0F5B06F67192}" destId="{A7387F40-BE2A-47C2-92B1-A99969FC26C4}" srcOrd="0" destOrd="2" presId="urn:microsoft.com/office/officeart/2005/8/layout/vList5"/>
    <dgm:cxn modelId="{6FAFBA9C-4E59-4032-850F-E0C5495DADB1}" type="presOf" srcId="{99E865EA-DFC0-4716-AB99-930D4B879D9A}" destId="{6283DFF3-0969-4ECC-A307-9BE4751DDFE8}" srcOrd="0" destOrd="1" presId="urn:microsoft.com/office/officeart/2005/8/layout/vList5"/>
    <dgm:cxn modelId="{C9575D9E-8C47-43BF-A264-3E6E31D2FA1C}" srcId="{8C661AC3-E23B-464C-A171-0FE16519BF7C}" destId="{5E1F0AF2-01A6-4122-9268-7B7EF89AAF78}" srcOrd="2" destOrd="0" parTransId="{AB31CDCB-76B3-46F9-9075-17BD6F93948B}" sibTransId="{68845FE9-3AA4-4349-BF8C-77A4C6B344C3}"/>
    <dgm:cxn modelId="{6F6457B6-794C-4B75-A513-F1151EE9796C}" srcId="{E43C8AC6-EFD6-4A0F-8F72-9197A29DBB62}" destId="{E969E5BC-9325-4262-A464-C175FDAFB423}" srcOrd="0" destOrd="0" parTransId="{A0480F95-592B-4E35-BE03-02B7CE5C0282}" sibTransId="{2A541406-6102-41EC-B0A1-4D3D55D130C2}"/>
    <dgm:cxn modelId="{D8157BCF-A901-4078-9005-34F7501F423F}" type="presOf" srcId="{E969E5BC-9325-4262-A464-C175FDAFB423}" destId="{A7387F40-BE2A-47C2-92B1-A99969FC26C4}" srcOrd="0" destOrd="0" presId="urn:microsoft.com/office/officeart/2005/8/layout/vList5"/>
    <dgm:cxn modelId="{3F08CFDF-C436-4160-AD67-82A5FC4FD2B8}" srcId="{B91A2BA5-E1C1-4C29-BE23-714C20F16267}" destId="{8C661AC3-E23B-464C-A171-0FE16519BF7C}" srcOrd="0" destOrd="0" parTransId="{7DEAB3B2-C479-4632-8EF2-7B8554A9BA73}" sibTransId="{0C14921C-29AA-4CFF-9957-E49CB5814910}"/>
    <dgm:cxn modelId="{8E50C3FD-3466-4467-AD85-42E513278505}" srcId="{8C661AC3-E23B-464C-A171-0FE16519BF7C}" destId="{DAC40076-9FFE-4172-B33F-4331994896FA}" srcOrd="0" destOrd="0" parTransId="{D85A5927-183E-4714-91AC-AD43C8EEFE4F}" sibTransId="{925A88D1-DABE-40CB-ACB9-1E5406D9348D}"/>
    <dgm:cxn modelId="{CEB09F6A-844D-401E-B84B-0BBBA00D677A}" type="presParOf" srcId="{9F706BE1-6560-4ECA-9EDE-B5C6B60A9CB2}" destId="{4D76D6D1-F4CA-4F56-A7BD-20E55F325BDE}" srcOrd="0" destOrd="0" presId="urn:microsoft.com/office/officeart/2005/8/layout/vList5"/>
    <dgm:cxn modelId="{5AEEB34C-BF83-4F84-B8E1-F0715E94399B}" type="presParOf" srcId="{4D76D6D1-F4CA-4F56-A7BD-20E55F325BDE}" destId="{6F18D96A-5DEA-4529-971E-DE717364706C}" srcOrd="0" destOrd="0" presId="urn:microsoft.com/office/officeart/2005/8/layout/vList5"/>
    <dgm:cxn modelId="{528529D2-077B-4B6F-991B-AA305BB0092E}" type="presParOf" srcId="{4D76D6D1-F4CA-4F56-A7BD-20E55F325BDE}" destId="{6283DFF3-0969-4ECC-A307-9BE4751DDFE8}" srcOrd="1" destOrd="0" presId="urn:microsoft.com/office/officeart/2005/8/layout/vList5"/>
    <dgm:cxn modelId="{1CDEF7CB-3F35-4BC0-9C33-11188B9DDCD2}" type="presParOf" srcId="{9F706BE1-6560-4ECA-9EDE-B5C6B60A9CB2}" destId="{F8C5BE38-5A96-40ED-9B7F-EF40418973E8}" srcOrd="1" destOrd="0" presId="urn:microsoft.com/office/officeart/2005/8/layout/vList5"/>
    <dgm:cxn modelId="{1D782D6C-1BED-4A56-9F50-B070716C1E74}" type="presParOf" srcId="{9F706BE1-6560-4ECA-9EDE-B5C6B60A9CB2}" destId="{93514A52-0874-4DA7-986F-0F4EC81A0F36}" srcOrd="2" destOrd="0" presId="urn:microsoft.com/office/officeart/2005/8/layout/vList5"/>
    <dgm:cxn modelId="{09E96FCE-FA5D-477F-BF9F-4041AE5BB04A}" type="presParOf" srcId="{93514A52-0874-4DA7-986F-0F4EC81A0F36}" destId="{DA722089-1D40-41BB-B040-E09335DA0758}" srcOrd="0" destOrd="0" presId="urn:microsoft.com/office/officeart/2005/8/layout/vList5"/>
    <dgm:cxn modelId="{1DB5F377-EF95-4503-9FE0-AD95C99731A3}" type="presParOf" srcId="{93514A52-0874-4DA7-986F-0F4EC81A0F36}" destId="{A7387F40-BE2A-47C2-92B1-A99969FC26C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74B688-7DC2-4289-A647-280833CD9597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07C8360-EF1B-4123-8DA0-4544CBB27EB4}">
      <dgm:prSet/>
      <dgm:spPr/>
      <dgm:t>
        <a:bodyPr/>
        <a:lstStyle/>
        <a:p>
          <a:pPr>
            <a:lnSpc>
              <a:spcPct val="100000"/>
            </a:lnSpc>
          </a:pPr>
          <a:endParaRPr lang="cs-CZ" b="1" dirty="0"/>
        </a:p>
        <a:p>
          <a:pPr>
            <a:lnSpc>
              <a:spcPct val="100000"/>
            </a:lnSpc>
          </a:pPr>
          <a:r>
            <a:rPr lang="cs-CZ" b="1" dirty="0"/>
            <a:t>International Relations </a:t>
          </a:r>
          <a:br>
            <a:rPr lang="cs-CZ" b="1" dirty="0"/>
          </a:br>
          <a:r>
            <a:rPr lang="cs-CZ" b="1" dirty="0"/>
            <a:t>A: </a:t>
          </a:r>
          <a:r>
            <a:rPr lang="cs-CZ" dirty="0"/>
            <a:t>Kotlářská 2, </a:t>
          </a:r>
          <a:r>
            <a:rPr lang="cs-CZ" dirty="0" err="1"/>
            <a:t>building</a:t>
          </a:r>
          <a:r>
            <a:rPr lang="cs-CZ" dirty="0"/>
            <a:t> 1,  </a:t>
          </a:r>
          <a:r>
            <a:rPr lang="cs-CZ" dirty="0" err="1"/>
            <a:t>room</a:t>
          </a:r>
          <a:r>
            <a:rPr lang="cs-CZ" dirty="0"/>
            <a:t> </a:t>
          </a:r>
          <a:r>
            <a:rPr lang="cs-CZ" dirty="0">
              <a:hlinkClick xmlns:r="http://schemas.openxmlformats.org/officeDocument/2006/relationships" r:id="rId1"/>
            </a:rPr>
            <a:t>01006</a:t>
          </a:r>
          <a:r>
            <a:rPr lang="cs-CZ" dirty="0"/>
            <a:t> </a:t>
          </a:r>
          <a:br>
            <a:rPr lang="cs-CZ" dirty="0"/>
          </a:br>
          <a:endParaRPr lang="en-US" dirty="0"/>
        </a:p>
      </dgm:t>
    </dgm:pt>
    <dgm:pt modelId="{137D981B-3A85-44B6-8EBD-BEEDC25C54BD}" type="parTrans" cxnId="{72FCC62C-CDB5-4694-9393-65B86B25AEB4}">
      <dgm:prSet/>
      <dgm:spPr/>
      <dgm:t>
        <a:bodyPr/>
        <a:lstStyle/>
        <a:p>
          <a:endParaRPr lang="en-US"/>
        </a:p>
      </dgm:t>
    </dgm:pt>
    <dgm:pt modelId="{8B3C2C07-90EE-4922-96A2-2D9763AF942C}" type="sibTrans" cxnId="{72FCC62C-CDB5-4694-9393-65B86B25AEB4}">
      <dgm:prSet/>
      <dgm:spPr/>
      <dgm:t>
        <a:bodyPr/>
        <a:lstStyle/>
        <a:p>
          <a:endParaRPr lang="en-US"/>
        </a:p>
      </dgm:t>
    </dgm:pt>
    <dgm:pt modelId="{1120ACD3-72AB-48DA-A241-DC54C4AD075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1600" dirty="0" err="1"/>
            <a:t>Common</a:t>
          </a:r>
          <a:r>
            <a:rPr lang="cs-CZ" sz="1600" dirty="0"/>
            <a:t> email: </a:t>
          </a:r>
          <a:r>
            <a:rPr lang="cs-CZ" sz="1600" u="sng" dirty="0"/>
            <a:t>int@sci.muni.cz</a:t>
          </a:r>
          <a:r>
            <a:rPr lang="cs-CZ" sz="1600" dirty="0"/>
            <a:t>	</a:t>
          </a:r>
          <a:endParaRPr lang="en-US" sz="1600" dirty="0"/>
        </a:p>
      </dgm:t>
    </dgm:pt>
    <dgm:pt modelId="{B8D17648-64B4-4F47-ACB8-05659F2C4D1C}" type="parTrans" cxnId="{3F1AC400-8F86-4D14-9E03-61D3B702D26D}">
      <dgm:prSet/>
      <dgm:spPr/>
      <dgm:t>
        <a:bodyPr/>
        <a:lstStyle/>
        <a:p>
          <a:endParaRPr lang="en-US"/>
        </a:p>
      </dgm:t>
    </dgm:pt>
    <dgm:pt modelId="{8774D743-5030-45EE-B3C4-0837A0C6BFF8}" type="sibTrans" cxnId="{3F1AC400-8F86-4D14-9E03-61D3B702D26D}">
      <dgm:prSet/>
      <dgm:spPr/>
      <dgm:t>
        <a:bodyPr/>
        <a:lstStyle/>
        <a:p>
          <a:endParaRPr lang="en-US"/>
        </a:p>
      </dgm:t>
    </dgm:pt>
    <dgm:pt modelId="{879FD3A6-A95D-4ABB-A32D-1A4FB7E94DEE}">
      <dgm:prSet/>
      <dgm:spPr/>
      <dgm:t>
        <a:bodyPr/>
        <a:lstStyle/>
        <a:p>
          <a:pPr>
            <a:lnSpc>
              <a:spcPct val="100000"/>
            </a:lnSpc>
          </a:pPr>
          <a:endParaRPr lang="cs-CZ" dirty="0"/>
        </a:p>
        <a:p>
          <a:pPr>
            <a:lnSpc>
              <a:spcPct val="100000"/>
            </a:lnSpc>
          </a:pPr>
          <a:r>
            <a:rPr lang="cs-CZ" dirty="0"/>
            <a:t>Kristýna Bajgarová: bajgarova@sci.muni.cz</a:t>
          </a:r>
          <a:br>
            <a:rPr lang="cs-CZ" dirty="0"/>
          </a:br>
          <a:br>
            <a:rPr lang="cs-CZ" dirty="0"/>
          </a:br>
          <a:endParaRPr lang="en-US" dirty="0"/>
        </a:p>
      </dgm:t>
    </dgm:pt>
    <dgm:pt modelId="{BF43FF85-41C5-4225-9164-6AB544D14977}" type="parTrans" cxnId="{8487AC7C-A71D-4ADA-ADD6-884D46E554AF}">
      <dgm:prSet/>
      <dgm:spPr/>
      <dgm:t>
        <a:bodyPr/>
        <a:lstStyle/>
        <a:p>
          <a:endParaRPr lang="en-US"/>
        </a:p>
      </dgm:t>
    </dgm:pt>
    <dgm:pt modelId="{2888A4EB-9018-45B3-BF28-E9470EC1619E}" type="sibTrans" cxnId="{8487AC7C-A71D-4ADA-ADD6-884D46E554AF}">
      <dgm:prSet/>
      <dgm:spPr/>
      <dgm:t>
        <a:bodyPr/>
        <a:lstStyle/>
        <a:p>
          <a:endParaRPr lang="en-US"/>
        </a:p>
      </dgm:t>
    </dgm:pt>
    <dgm:pt modelId="{50814C89-53BC-44EB-AF78-1FB193AB7944}" type="pres">
      <dgm:prSet presAssocID="{8774B688-7DC2-4289-A647-280833CD9597}" presName="root" presStyleCnt="0">
        <dgm:presLayoutVars>
          <dgm:dir/>
          <dgm:resizeHandles val="exact"/>
        </dgm:presLayoutVars>
      </dgm:prSet>
      <dgm:spPr/>
    </dgm:pt>
    <dgm:pt modelId="{4EAC50B7-4B3C-4BAD-BE59-1BA9E1B5367C}" type="pres">
      <dgm:prSet presAssocID="{407C8360-EF1B-4123-8DA0-4544CBB27EB4}" presName="compNode" presStyleCnt="0"/>
      <dgm:spPr/>
    </dgm:pt>
    <dgm:pt modelId="{B1B2FD97-1B6C-4209-90B2-2421ADAB9BCA}" type="pres">
      <dgm:prSet presAssocID="{407C8360-EF1B-4123-8DA0-4544CBB27EB4}" presName="bgRect" presStyleLbl="bgShp" presStyleIdx="0" presStyleCnt="3"/>
      <dgm:spPr/>
    </dgm:pt>
    <dgm:pt modelId="{2DBA33C8-B612-42C1-9061-9C2FC8229009}" type="pres">
      <dgm:prSet presAssocID="{407C8360-EF1B-4123-8DA0-4544CBB27EB4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ůzka"/>
        </a:ext>
      </dgm:extLst>
    </dgm:pt>
    <dgm:pt modelId="{57AA6D7A-535B-43CD-8D49-B0B94E16FCBA}" type="pres">
      <dgm:prSet presAssocID="{407C8360-EF1B-4123-8DA0-4544CBB27EB4}" presName="spaceRect" presStyleCnt="0"/>
      <dgm:spPr/>
    </dgm:pt>
    <dgm:pt modelId="{AF57B8B1-779B-4F7B-B94F-E37CF726930F}" type="pres">
      <dgm:prSet presAssocID="{407C8360-EF1B-4123-8DA0-4544CBB27EB4}" presName="parTx" presStyleLbl="revTx" presStyleIdx="0" presStyleCnt="3">
        <dgm:presLayoutVars>
          <dgm:chMax val="0"/>
          <dgm:chPref val="0"/>
        </dgm:presLayoutVars>
      </dgm:prSet>
      <dgm:spPr/>
    </dgm:pt>
    <dgm:pt modelId="{736BBEB9-9FB9-4F49-BBC8-DCBF6F448E87}" type="pres">
      <dgm:prSet presAssocID="{8B3C2C07-90EE-4922-96A2-2D9763AF942C}" presName="sibTrans" presStyleCnt="0"/>
      <dgm:spPr/>
    </dgm:pt>
    <dgm:pt modelId="{13C4CEE2-781B-4FEB-8E27-BBA14AE840D4}" type="pres">
      <dgm:prSet presAssocID="{1120ACD3-72AB-48DA-A241-DC54C4AD0758}" presName="compNode" presStyleCnt="0"/>
      <dgm:spPr/>
    </dgm:pt>
    <dgm:pt modelId="{A3646532-3BDC-4626-A4FD-88415E9FA75C}" type="pres">
      <dgm:prSet presAssocID="{1120ACD3-72AB-48DA-A241-DC54C4AD0758}" presName="bgRect" presStyleLbl="bgShp" presStyleIdx="1" presStyleCnt="3"/>
      <dgm:spPr/>
    </dgm:pt>
    <dgm:pt modelId="{50E7AB7E-477A-4776-BB92-AF5FA07B2003}" type="pres">
      <dgm:prSet presAssocID="{1120ACD3-72AB-48DA-A241-DC54C4AD075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-mail"/>
        </a:ext>
      </dgm:extLst>
    </dgm:pt>
    <dgm:pt modelId="{14934C58-C18A-48A9-BD2A-88B1BCA29565}" type="pres">
      <dgm:prSet presAssocID="{1120ACD3-72AB-48DA-A241-DC54C4AD0758}" presName="spaceRect" presStyleCnt="0"/>
      <dgm:spPr/>
    </dgm:pt>
    <dgm:pt modelId="{71A2F2DE-F1DB-4048-AAA3-1330D4E0B8E5}" type="pres">
      <dgm:prSet presAssocID="{1120ACD3-72AB-48DA-A241-DC54C4AD0758}" presName="parTx" presStyleLbl="revTx" presStyleIdx="1" presStyleCnt="3">
        <dgm:presLayoutVars>
          <dgm:chMax val="0"/>
          <dgm:chPref val="0"/>
        </dgm:presLayoutVars>
      </dgm:prSet>
      <dgm:spPr/>
    </dgm:pt>
    <dgm:pt modelId="{3B76F623-B43D-4E73-8BF8-5A736E7A3E43}" type="pres">
      <dgm:prSet presAssocID="{8774D743-5030-45EE-B3C4-0837A0C6BFF8}" presName="sibTrans" presStyleCnt="0"/>
      <dgm:spPr/>
    </dgm:pt>
    <dgm:pt modelId="{DA587133-ED05-4F13-A954-4B907A6D3525}" type="pres">
      <dgm:prSet presAssocID="{879FD3A6-A95D-4ABB-A32D-1A4FB7E94DEE}" presName="compNode" presStyleCnt="0"/>
      <dgm:spPr/>
    </dgm:pt>
    <dgm:pt modelId="{63746550-FE14-4762-A15A-8DF68E45238C}" type="pres">
      <dgm:prSet presAssocID="{879FD3A6-A95D-4ABB-A32D-1A4FB7E94DEE}" presName="bgRect" presStyleLbl="bgShp" presStyleIdx="2" presStyleCnt="3"/>
      <dgm:spPr/>
    </dgm:pt>
    <dgm:pt modelId="{9448C962-AFB3-4DB4-BE4D-B3A84D0AB0A9}" type="pres">
      <dgm:prSet presAssocID="{879FD3A6-A95D-4ABB-A32D-1A4FB7E94DEE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bálka"/>
        </a:ext>
      </dgm:extLst>
    </dgm:pt>
    <dgm:pt modelId="{A717E711-5A42-4EE5-AF89-AB4B05398994}" type="pres">
      <dgm:prSet presAssocID="{879FD3A6-A95D-4ABB-A32D-1A4FB7E94DEE}" presName="spaceRect" presStyleCnt="0"/>
      <dgm:spPr/>
    </dgm:pt>
    <dgm:pt modelId="{BE9133B9-9E95-4B03-B932-C9E7416ECC68}" type="pres">
      <dgm:prSet presAssocID="{879FD3A6-A95D-4ABB-A32D-1A4FB7E94DE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3F1AC400-8F86-4D14-9E03-61D3B702D26D}" srcId="{8774B688-7DC2-4289-A647-280833CD9597}" destId="{1120ACD3-72AB-48DA-A241-DC54C4AD0758}" srcOrd="1" destOrd="0" parTransId="{B8D17648-64B4-4F47-ACB8-05659F2C4D1C}" sibTransId="{8774D743-5030-45EE-B3C4-0837A0C6BFF8}"/>
    <dgm:cxn modelId="{72FCC62C-CDB5-4694-9393-65B86B25AEB4}" srcId="{8774B688-7DC2-4289-A647-280833CD9597}" destId="{407C8360-EF1B-4123-8DA0-4544CBB27EB4}" srcOrd="0" destOrd="0" parTransId="{137D981B-3A85-44B6-8EBD-BEEDC25C54BD}" sibTransId="{8B3C2C07-90EE-4922-96A2-2D9763AF942C}"/>
    <dgm:cxn modelId="{A27DD170-3B6E-4DCE-8B9B-650C53677B0B}" type="presOf" srcId="{407C8360-EF1B-4123-8DA0-4544CBB27EB4}" destId="{AF57B8B1-779B-4F7B-B94F-E37CF726930F}" srcOrd="0" destOrd="0" presId="urn:microsoft.com/office/officeart/2018/2/layout/IconVerticalSolidList"/>
    <dgm:cxn modelId="{83F27A51-CE2F-4E8D-9DC8-8FB0C27E4BE3}" type="presOf" srcId="{1120ACD3-72AB-48DA-A241-DC54C4AD0758}" destId="{71A2F2DE-F1DB-4048-AAA3-1330D4E0B8E5}" srcOrd="0" destOrd="0" presId="urn:microsoft.com/office/officeart/2018/2/layout/IconVerticalSolidList"/>
    <dgm:cxn modelId="{8487AC7C-A71D-4ADA-ADD6-884D46E554AF}" srcId="{8774B688-7DC2-4289-A647-280833CD9597}" destId="{879FD3A6-A95D-4ABB-A32D-1A4FB7E94DEE}" srcOrd="2" destOrd="0" parTransId="{BF43FF85-41C5-4225-9164-6AB544D14977}" sibTransId="{2888A4EB-9018-45B3-BF28-E9470EC1619E}"/>
    <dgm:cxn modelId="{1F953ABE-4373-4371-9B48-C57F4E28800D}" type="presOf" srcId="{8774B688-7DC2-4289-A647-280833CD9597}" destId="{50814C89-53BC-44EB-AF78-1FB193AB7944}" srcOrd="0" destOrd="0" presId="urn:microsoft.com/office/officeart/2018/2/layout/IconVerticalSolidList"/>
    <dgm:cxn modelId="{ECBC82E9-883A-49A9-B03C-26484F0A0CC7}" type="presOf" srcId="{879FD3A6-A95D-4ABB-A32D-1A4FB7E94DEE}" destId="{BE9133B9-9E95-4B03-B932-C9E7416ECC68}" srcOrd="0" destOrd="0" presId="urn:microsoft.com/office/officeart/2018/2/layout/IconVerticalSolidList"/>
    <dgm:cxn modelId="{28DDEA95-9FDE-4909-B699-3927924BE96D}" type="presParOf" srcId="{50814C89-53BC-44EB-AF78-1FB193AB7944}" destId="{4EAC50B7-4B3C-4BAD-BE59-1BA9E1B5367C}" srcOrd="0" destOrd="0" presId="urn:microsoft.com/office/officeart/2018/2/layout/IconVerticalSolidList"/>
    <dgm:cxn modelId="{9865706F-D849-410B-BF81-625685697F7B}" type="presParOf" srcId="{4EAC50B7-4B3C-4BAD-BE59-1BA9E1B5367C}" destId="{B1B2FD97-1B6C-4209-90B2-2421ADAB9BCA}" srcOrd="0" destOrd="0" presId="urn:microsoft.com/office/officeart/2018/2/layout/IconVerticalSolidList"/>
    <dgm:cxn modelId="{571EEF7D-CD8C-4238-9508-C453F64BAF9A}" type="presParOf" srcId="{4EAC50B7-4B3C-4BAD-BE59-1BA9E1B5367C}" destId="{2DBA33C8-B612-42C1-9061-9C2FC8229009}" srcOrd="1" destOrd="0" presId="urn:microsoft.com/office/officeart/2018/2/layout/IconVerticalSolidList"/>
    <dgm:cxn modelId="{12C6BFDA-190C-4953-8184-7F3513C1FBBE}" type="presParOf" srcId="{4EAC50B7-4B3C-4BAD-BE59-1BA9E1B5367C}" destId="{57AA6D7A-535B-43CD-8D49-B0B94E16FCBA}" srcOrd="2" destOrd="0" presId="urn:microsoft.com/office/officeart/2018/2/layout/IconVerticalSolidList"/>
    <dgm:cxn modelId="{C54FD3B2-1363-4DE0-92AB-DB5DF8CC5386}" type="presParOf" srcId="{4EAC50B7-4B3C-4BAD-BE59-1BA9E1B5367C}" destId="{AF57B8B1-779B-4F7B-B94F-E37CF726930F}" srcOrd="3" destOrd="0" presId="urn:microsoft.com/office/officeart/2018/2/layout/IconVerticalSolidList"/>
    <dgm:cxn modelId="{5F7367EA-FBE7-425F-88E5-50487945DB24}" type="presParOf" srcId="{50814C89-53BC-44EB-AF78-1FB193AB7944}" destId="{736BBEB9-9FB9-4F49-BBC8-DCBF6F448E87}" srcOrd="1" destOrd="0" presId="urn:microsoft.com/office/officeart/2018/2/layout/IconVerticalSolidList"/>
    <dgm:cxn modelId="{6DFCB35A-4906-481C-888B-12A18F0B370E}" type="presParOf" srcId="{50814C89-53BC-44EB-AF78-1FB193AB7944}" destId="{13C4CEE2-781B-4FEB-8E27-BBA14AE840D4}" srcOrd="2" destOrd="0" presId="urn:microsoft.com/office/officeart/2018/2/layout/IconVerticalSolidList"/>
    <dgm:cxn modelId="{A22B2F98-6219-4D05-B4BE-83D46445C0DF}" type="presParOf" srcId="{13C4CEE2-781B-4FEB-8E27-BBA14AE840D4}" destId="{A3646532-3BDC-4626-A4FD-88415E9FA75C}" srcOrd="0" destOrd="0" presId="urn:microsoft.com/office/officeart/2018/2/layout/IconVerticalSolidList"/>
    <dgm:cxn modelId="{2ECB6134-B332-4C28-BDF6-7C71C955AD40}" type="presParOf" srcId="{13C4CEE2-781B-4FEB-8E27-BBA14AE840D4}" destId="{50E7AB7E-477A-4776-BB92-AF5FA07B2003}" srcOrd="1" destOrd="0" presId="urn:microsoft.com/office/officeart/2018/2/layout/IconVerticalSolidList"/>
    <dgm:cxn modelId="{B7AC37D2-5E35-46C4-A7CD-9CD44A7ADE90}" type="presParOf" srcId="{13C4CEE2-781B-4FEB-8E27-BBA14AE840D4}" destId="{14934C58-C18A-48A9-BD2A-88B1BCA29565}" srcOrd="2" destOrd="0" presId="urn:microsoft.com/office/officeart/2018/2/layout/IconVerticalSolidList"/>
    <dgm:cxn modelId="{7A889A1B-6E97-40D6-A305-EA12C70724A8}" type="presParOf" srcId="{13C4CEE2-781B-4FEB-8E27-BBA14AE840D4}" destId="{71A2F2DE-F1DB-4048-AAA3-1330D4E0B8E5}" srcOrd="3" destOrd="0" presId="urn:microsoft.com/office/officeart/2018/2/layout/IconVerticalSolidList"/>
    <dgm:cxn modelId="{62F2F3F4-D91F-4B8B-ADAC-5AF1C2FD376E}" type="presParOf" srcId="{50814C89-53BC-44EB-AF78-1FB193AB7944}" destId="{3B76F623-B43D-4E73-8BF8-5A736E7A3E43}" srcOrd="3" destOrd="0" presId="urn:microsoft.com/office/officeart/2018/2/layout/IconVerticalSolidList"/>
    <dgm:cxn modelId="{2C4B9CEE-CC63-4C8E-80F7-6010BC2E7AAC}" type="presParOf" srcId="{50814C89-53BC-44EB-AF78-1FB193AB7944}" destId="{DA587133-ED05-4F13-A954-4B907A6D3525}" srcOrd="4" destOrd="0" presId="urn:microsoft.com/office/officeart/2018/2/layout/IconVerticalSolidList"/>
    <dgm:cxn modelId="{E609752D-D90E-4174-8F3C-D2A62114EC2D}" type="presParOf" srcId="{DA587133-ED05-4F13-A954-4B907A6D3525}" destId="{63746550-FE14-4762-A15A-8DF68E45238C}" srcOrd="0" destOrd="0" presId="urn:microsoft.com/office/officeart/2018/2/layout/IconVerticalSolidList"/>
    <dgm:cxn modelId="{3F58A3C3-8521-4CBE-BF21-8DCD03455475}" type="presParOf" srcId="{DA587133-ED05-4F13-A954-4B907A6D3525}" destId="{9448C962-AFB3-4DB4-BE4D-B3A84D0AB0A9}" srcOrd="1" destOrd="0" presId="urn:microsoft.com/office/officeart/2018/2/layout/IconVerticalSolidList"/>
    <dgm:cxn modelId="{1B80444D-0900-4AAE-B957-10F89BB0D63B}" type="presParOf" srcId="{DA587133-ED05-4F13-A954-4B907A6D3525}" destId="{A717E711-5A42-4EE5-AF89-AB4B05398994}" srcOrd="2" destOrd="0" presId="urn:microsoft.com/office/officeart/2018/2/layout/IconVerticalSolidList"/>
    <dgm:cxn modelId="{6575C072-FBC9-47BD-8830-9E1876353ED9}" type="presParOf" srcId="{DA587133-ED05-4F13-A954-4B907A6D3525}" destId="{BE9133B9-9E95-4B03-B932-C9E7416ECC6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3DFF3-0969-4ECC-A307-9BE4751DDFE8}">
      <dsp:nvSpPr>
        <dsp:cNvPr id="0" name=""/>
        <dsp:cNvSpPr/>
      </dsp:nvSpPr>
      <dsp:spPr>
        <a:xfrm rot="5400000">
          <a:off x="3134034" y="-866107"/>
          <a:ext cx="1554475" cy="368119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5-30 </a:t>
          </a:r>
          <a:r>
            <a:rPr lang="cs-CZ" sz="1600" kern="1200" dirty="0" err="1"/>
            <a:t>days</a:t>
          </a:r>
          <a:r>
            <a:rPr lang="cs-CZ" sz="1600" kern="1200" dirty="0"/>
            <a:t>, </a:t>
          </a:r>
          <a:r>
            <a:rPr lang="cs-CZ" sz="1600" kern="1200" dirty="0" err="1"/>
            <a:t>better</a:t>
          </a:r>
          <a:r>
            <a:rPr lang="cs-CZ" sz="1600" kern="1200" dirty="0"/>
            <a:t> </a:t>
          </a:r>
          <a:r>
            <a:rPr lang="cs-CZ" sz="1600" kern="1200" dirty="0" err="1"/>
            <a:t>funding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 err="1"/>
            <a:t>Stays</a:t>
          </a:r>
          <a:r>
            <a:rPr lang="cs-CZ" sz="1600" kern="1200" dirty="0"/>
            <a:t> in </a:t>
          </a:r>
          <a:r>
            <a:rPr lang="cs-CZ" sz="1600" kern="1200" dirty="0" err="1"/>
            <a:t>academic</a:t>
          </a:r>
          <a:r>
            <a:rPr lang="cs-CZ" sz="1600" kern="1200" dirty="0"/>
            <a:t> </a:t>
          </a:r>
          <a:r>
            <a:rPr lang="cs-CZ" sz="1600" kern="1200" dirty="0" err="1"/>
            <a:t>year</a:t>
          </a:r>
          <a:r>
            <a:rPr lang="cs-CZ" sz="1600" kern="1200" dirty="0"/>
            <a:t> 2027/2028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 err="1"/>
            <a:t>Deadline</a:t>
          </a:r>
          <a:r>
            <a:rPr lang="cs-CZ" sz="1600" kern="1200" dirty="0"/>
            <a:t>: 31.05.2027</a:t>
          </a:r>
          <a:endParaRPr lang="en-US" sz="1600" kern="1200" dirty="0"/>
        </a:p>
      </dsp:txBody>
      <dsp:txXfrm rot="-5400000">
        <a:off x="2070674" y="273136"/>
        <a:ext cx="3605314" cy="1402709"/>
      </dsp:txXfrm>
    </dsp:sp>
    <dsp:sp modelId="{6F18D96A-5DEA-4529-971E-DE717364706C}">
      <dsp:nvSpPr>
        <dsp:cNvPr id="0" name=""/>
        <dsp:cNvSpPr/>
      </dsp:nvSpPr>
      <dsp:spPr>
        <a:xfrm>
          <a:off x="0" y="2944"/>
          <a:ext cx="2070673" cy="19430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Erasmus+ </a:t>
          </a:r>
          <a:r>
            <a:rPr lang="cs-CZ" sz="2800" kern="1200" dirty="0" err="1"/>
            <a:t>Short</a:t>
          </a:r>
          <a:r>
            <a:rPr lang="cs-CZ" sz="2800" kern="1200" dirty="0"/>
            <a:t>-term for PhD </a:t>
          </a:r>
          <a:r>
            <a:rPr lang="cs-CZ" sz="2800" kern="1200" dirty="0" err="1"/>
            <a:t>students</a:t>
          </a:r>
          <a:endParaRPr lang="en-US" sz="2800" kern="1200" dirty="0"/>
        </a:p>
      </dsp:txBody>
      <dsp:txXfrm>
        <a:off x="94854" y="97798"/>
        <a:ext cx="1880965" cy="1753385"/>
      </dsp:txXfrm>
    </dsp:sp>
    <dsp:sp modelId="{5B69B7CA-A1A3-4411-BC14-55215399D88D}">
      <dsp:nvSpPr>
        <dsp:cNvPr id="0" name=""/>
        <dsp:cNvSpPr/>
      </dsp:nvSpPr>
      <dsp:spPr>
        <a:xfrm rot="5400000">
          <a:off x="3134034" y="1174140"/>
          <a:ext cx="1554475" cy="368119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At least 60 </a:t>
          </a:r>
          <a:r>
            <a:rPr lang="cs-CZ" sz="1600" kern="1200" dirty="0" err="1"/>
            <a:t>days</a:t>
          </a:r>
          <a:r>
            <a:rPr lang="cs-CZ" sz="1600" kern="1200" dirty="0"/>
            <a:t>, for </a:t>
          </a:r>
          <a:r>
            <a:rPr lang="cs-CZ" sz="1600" kern="1200" dirty="0" err="1"/>
            <a:t>stays</a:t>
          </a:r>
          <a:r>
            <a:rPr lang="cs-CZ" sz="1600" kern="1200" dirty="0"/>
            <a:t> </a:t>
          </a:r>
          <a:r>
            <a:rPr lang="cs-CZ" sz="1600" kern="1200" dirty="0" err="1"/>
            <a:t>from</a:t>
          </a:r>
          <a:r>
            <a:rPr lang="cs-CZ" sz="1600" kern="1200" dirty="0"/>
            <a:t> </a:t>
          </a:r>
          <a:r>
            <a:rPr lang="cs-CZ" sz="1600" kern="1200" dirty="0" err="1"/>
            <a:t>January</a:t>
          </a:r>
          <a:r>
            <a:rPr lang="cs-CZ" sz="1600" kern="1200" dirty="0"/>
            <a:t> 2027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4 </a:t>
          </a:r>
          <a:r>
            <a:rPr lang="cs-CZ" sz="1600" kern="1200" dirty="0" err="1"/>
            <a:t>deadlines</a:t>
          </a:r>
          <a:r>
            <a:rPr lang="cs-CZ" sz="1600" kern="1200" dirty="0"/>
            <a:t>: 31.10.2026, 31.1.2027,…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 err="1"/>
            <a:t>Anywhere</a:t>
          </a:r>
          <a:r>
            <a:rPr lang="cs-CZ" sz="1600" kern="1200" dirty="0"/>
            <a:t> in the </a:t>
          </a:r>
          <a:r>
            <a:rPr lang="cs-CZ" sz="1600" kern="1200" dirty="0" err="1"/>
            <a:t>world</a:t>
          </a:r>
          <a:r>
            <a:rPr lang="cs-CZ" sz="1600" kern="1200" dirty="0"/>
            <a:t>!</a:t>
          </a:r>
          <a:endParaRPr lang="en-US" sz="1600" kern="1200" dirty="0"/>
        </a:p>
      </dsp:txBody>
      <dsp:txXfrm rot="-5400000">
        <a:off x="2070674" y="2313384"/>
        <a:ext cx="3605314" cy="1402709"/>
      </dsp:txXfrm>
    </dsp:sp>
    <dsp:sp modelId="{56024E33-67D8-4C16-8A9E-5D3E4483919F}">
      <dsp:nvSpPr>
        <dsp:cNvPr id="0" name=""/>
        <dsp:cNvSpPr/>
      </dsp:nvSpPr>
      <dsp:spPr>
        <a:xfrm>
          <a:off x="0" y="2043192"/>
          <a:ext cx="2070673" cy="19430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Erasmus+ internships</a:t>
          </a:r>
          <a:endParaRPr lang="en-US" sz="2800" kern="1200"/>
        </a:p>
      </dsp:txBody>
      <dsp:txXfrm>
        <a:off x="94854" y="2138046"/>
        <a:ext cx="1880965" cy="1753385"/>
      </dsp:txXfrm>
    </dsp:sp>
    <dsp:sp modelId="{076486D2-FD5F-4669-AB19-9E8F617A75EB}">
      <dsp:nvSpPr>
        <dsp:cNvPr id="0" name=""/>
        <dsp:cNvSpPr/>
      </dsp:nvSpPr>
      <dsp:spPr>
        <a:xfrm rot="5400000">
          <a:off x="3134034" y="3214389"/>
          <a:ext cx="1554475" cy="3681197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At least 30 </a:t>
          </a:r>
          <a:r>
            <a:rPr lang="cs-CZ" sz="1600" kern="1200" dirty="0" err="1"/>
            <a:t>days</a:t>
          </a:r>
          <a:r>
            <a:rPr lang="cs-CZ" sz="1600" kern="1200" dirty="0"/>
            <a:t>, </a:t>
          </a:r>
          <a:r>
            <a:rPr lang="cs-CZ" sz="1600" kern="1200" dirty="0" err="1"/>
            <a:t>good</a:t>
          </a:r>
          <a:r>
            <a:rPr lang="cs-CZ" sz="1600" kern="1200" dirty="0"/>
            <a:t> </a:t>
          </a:r>
          <a:r>
            <a:rPr lang="cs-CZ" sz="1600" kern="1200" dirty="0" err="1"/>
            <a:t>option</a:t>
          </a:r>
          <a:r>
            <a:rPr lang="cs-CZ" sz="1600" kern="1200" dirty="0"/>
            <a:t> for 5-6 </a:t>
          </a:r>
          <a:r>
            <a:rPr lang="cs-CZ" sz="1600" kern="1200" dirty="0" err="1"/>
            <a:t>weeks</a:t>
          </a:r>
          <a:r>
            <a:rPr lang="cs-CZ" sz="1600" kern="1200" dirty="0"/>
            <a:t> long </a:t>
          </a:r>
          <a:r>
            <a:rPr lang="cs-CZ" sz="1600" kern="1200" dirty="0" err="1"/>
            <a:t>stays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 err="1"/>
            <a:t>Deadline</a:t>
          </a:r>
          <a:r>
            <a:rPr lang="cs-CZ" sz="1600" kern="1200" dirty="0"/>
            <a:t>: 15.12.2026</a:t>
          </a:r>
          <a:br>
            <a:rPr lang="cs-CZ" sz="1600" kern="1200" dirty="0"/>
          </a:br>
          <a:r>
            <a:rPr lang="cs-CZ" sz="1600" kern="1200" dirty="0"/>
            <a:t>(1 </a:t>
          </a:r>
          <a:r>
            <a:rPr lang="cs-CZ" sz="1600" kern="1200" dirty="0" err="1"/>
            <a:t>deadline</a:t>
          </a:r>
          <a:r>
            <a:rPr lang="cs-CZ" sz="1600" kern="1200" dirty="0"/>
            <a:t>/</a:t>
          </a:r>
          <a:r>
            <a:rPr lang="cs-CZ" sz="1600" kern="1200" dirty="0" err="1"/>
            <a:t>year</a:t>
          </a:r>
          <a:r>
            <a:rPr lang="cs-CZ" sz="1600" kern="1200" dirty="0"/>
            <a:t>)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/>
            <a:t>Priority </a:t>
          </a:r>
          <a:r>
            <a:rPr lang="cs-CZ" sz="1600" kern="1200" dirty="0" err="1"/>
            <a:t>given</a:t>
          </a:r>
          <a:r>
            <a:rPr lang="cs-CZ" sz="1600" kern="1200" dirty="0"/>
            <a:t> to Bc and Mgr </a:t>
          </a:r>
          <a:r>
            <a:rPr lang="cs-CZ" sz="1600" kern="1200" dirty="0" err="1"/>
            <a:t>students</a:t>
          </a:r>
          <a:r>
            <a:rPr lang="cs-CZ" sz="1600" kern="1200" dirty="0"/>
            <a:t>!</a:t>
          </a:r>
          <a:endParaRPr lang="en-US" sz="1600" kern="1200" dirty="0"/>
        </a:p>
      </dsp:txBody>
      <dsp:txXfrm rot="-5400000">
        <a:off x="2070674" y="4353633"/>
        <a:ext cx="3605314" cy="1402709"/>
      </dsp:txXfrm>
    </dsp:sp>
    <dsp:sp modelId="{71E63139-2BCA-4122-BC0F-19EE60660C00}">
      <dsp:nvSpPr>
        <dsp:cNvPr id="0" name=""/>
        <dsp:cNvSpPr/>
      </dsp:nvSpPr>
      <dsp:spPr>
        <a:xfrm>
          <a:off x="0" y="4083441"/>
          <a:ext cx="2070673" cy="19430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Freemover</a:t>
          </a:r>
          <a:endParaRPr lang="en-US" sz="2800" kern="1200"/>
        </a:p>
      </dsp:txBody>
      <dsp:txXfrm>
        <a:off x="94854" y="4178295"/>
        <a:ext cx="1880965" cy="1753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3DFF3-0969-4ECC-A307-9BE4751DDFE8}">
      <dsp:nvSpPr>
        <dsp:cNvPr id="0" name=""/>
        <dsp:cNvSpPr/>
      </dsp:nvSpPr>
      <dsp:spPr>
        <a:xfrm rot="5400000">
          <a:off x="2953320" y="-698451"/>
          <a:ext cx="1773879" cy="361436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dirty="0"/>
            <a:t>30+ </a:t>
          </a:r>
          <a:r>
            <a:rPr lang="cs-CZ" sz="2400" kern="1200" dirty="0" err="1"/>
            <a:t>day</a:t>
          </a:r>
          <a:r>
            <a:rPr lang="cs-CZ" sz="2400" kern="1200" dirty="0"/>
            <a:t> </a:t>
          </a:r>
          <a:r>
            <a:rPr lang="cs-CZ" sz="2400" kern="1200" dirty="0" err="1"/>
            <a:t>stay</a:t>
          </a:r>
          <a:r>
            <a:rPr lang="cs-CZ" sz="2400" kern="1200" dirty="0"/>
            <a:t> in 2026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dirty="0" err="1"/>
            <a:t>If</a:t>
          </a:r>
          <a:r>
            <a:rPr lang="cs-CZ" sz="2400" kern="1200" dirty="0"/>
            <a:t> </a:t>
          </a:r>
          <a:r>
            <a:rPr lang="cs-CZ" sz="2400" kern="1200" dirty="0" err="1"/>
            <a:t>needed</a:t>
          </a:r>
          <a:r>
            <a:rPr lang="cs-CZ" sz="2400" kern="1200" dirty="0"/>
            <a:t>, 14-days </a:t>
          </a:r>
          <a:r>
            <a:rPr lang="cs-CZ" sz="2400" kern="1200" dirty="0" err="1"/>
            <a:t>stays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dirty="0"/>
            <a:t>New call in </a:t>
          </a:r>
          <a:r>
            <a:rPr lang="cs-CZ" sz="2400" kern="1200" dirty="0" err="1"/>
            <a:t>January</a:t>
          </a:r>
          <a:r>
            <a:rPr lang="cs-CZ" sz="2400" kern="1200" dirty="0"/>
            <a:t> 2027</a:t>
          </a:r>
          <a:endParaRPr lang="en-US" sz="2400" kern="1200" dirty="0"/>
        </a:p>
      </dsp:txBody>
      <dsp:txXfrm rot="-5400000">
        <a:off x="2033079" y="308384"/>
        <a:ext cx="3527768" cy="1600691"/>
      </dsp:txXfrm>
    </dsp:sp>
    <dsp:sp modelId="{6F18D96A-5DEA-4529-971E-DE717364706C}">
      <dsp:nvSpPr>
        <dsp:cNvPr id="0" name=""/>
        <dsp:cNvSpPr/>
      </dsp:nvSpPr>
      <dsp:spPr>
        <a:xfrm>
          <a:off x="0" y="55"/>
          <a:ext cx="2033079" cy="22173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kern="1200" dirty="0" err="1"/>
            <a:t>Faculty</a:t>
          </a:r>
          <a:r>
            <a:rPr lang="cs-CZ" sz="2700" kern="1200" dirty="0"/>
            <a:t> </a:t>
          </a:r>
          <a:r>
            <a:rPr lang="cs-CZ" sz="2700" kern="1200" dirty="0" err="1"/>
            <a:t>scholarship</a:t>
          </a:r>
          <a:r>
            <a:rPr lang="cs-CZ" sz="2700" kern="1200" dirty="0"/>
            <a:t> A.6. </a:t>
          </a:r>
          <a:endParaRPr lang="en-US" sz="2700" kern="1200" dirty="0"/>
        </a:p>
      </dsp:txBody>
      <dsp:txXfrm>
        <a:off x="99247" y="99302"/>
        <a:ext cx="1834585" cy="2018855"/>
      </dsp:txXfrm>
    </dsp:sp>
    <dsp:sp modelId="{A7387F40-BE2A-47C2-92B1-A99969FC26C4}">
      <dsp:nvSpPr>
        <dsp:cNvPr id="0" name=""/>
        <dsp:cNvSpPr/>
      </dsp:nvSpPr>
      <dsp:spPr>
        <a:xfrm rot="5400000">
          <a:off x="2953320" y="1629766"/>
          <a:ext cx="1773879" cy="361436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dirty="0" err="1"/>
            <a:t>Deadline</a:t>
          </a:r>
          <a:r>
            <a:rPr lang="cs-CZ" sz="2400" kern="1200" dirty="0"/>
            <a:t> 15.10.2026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2400" kern="1200" dirty="0" err="1"/>
            <a:t>Only</a:t>
          </a:r>
          <a:r>
            <a:rPr lang="cs-CZ" sz="2400" kern="1200" dirty="0"/>
            <a:t> for </a:t>
          </a:r>
          <a:r>
            <a:rPr lang="cs-CZ" sz="2400" kern="1200" dirty="0" err="1"/>
            <a:t>events</a:t>
          </a:r>
          <a:r>
            <a:rPr lang="cs-CZ" sz="2400" kern="1200" dirty="0"/>
            <a:t> in 2026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2400" kern="1200" dirty="0"/>
            <a:t>New call for 2027 </a:t>
          </a:r>
          <a:r>
            <a:rPr lang="cs-CZ" sz="2400" kern="1200" dirty="0" err="1"/>
            <a:t>probably</a:t>
          </a:r>
          <a:r>
            <a:rPr lang="cs-CZ" sz="2400" kern="1200" dirty="0"/>
            <a:t> </a:t>
          </a:r>
          <a:r>
            <a:rPr lang="cs-CZ" sz="2400" kern="1200" dirty="0" err="1"/>
            <a:t>next</a:t>
          </a:r>
          <a:r>
            <a:rPr lang="cs-CZ" sz="2400" kern="1200" dirty="0"/>
            <a:t> </a:t>
          </a:r>
          <a:r>
            <a:rPr lang="cs-CZ" sz="2400" kern="1200" dirty="0" err="1"/>
            <a:t>year</a:t>
          </a:r>
          <a:endParaRPr lang="en-US" sz="2400" kern="1200" dirty="0"/>
        </a:p>
      </dsp:txBody>
      <dsp:txXfrm rot="-5400000">
        <a:off x="2033079" y="2636601"/>
        <a:ext cx="3527768" cy="1600691"/>
      </dsp:txXfrm>
    </dsp:sp>
    <dsp:sp modelId="{DA722089-1D40-41BB-B040-E09335DA0758}">
      <dsp:nvSpPr>
        <dsp:cNvPr id="0" name=""/>
        <dsp:cNvSpPr/>
      </dsp:nvSpPr>
      <dsp:spPr>
        <a:xfrm>
          <a:off x="0" y="2328272"/>
          <a:ext cx="2033079" cy="22173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kern="1200" dirty="0" err="1"/>
            <a:t>One-time</a:t>
          </a:r>
          <a:r>
            <a:rPr lang="cs-CZ" sz="2700" kern="1200" dirty="0"/>
            <a:t> call for </a:t>
          </a:r>
          <a:r>
            <a:rPr lang="cs-CZ" sz="2700" kern="1200" dirty="0" err="1"/>
            <a:t>conference</a:t>
          </a:r>
          <a:r>
            <a:rPr lang="cs-CZ" sz="2700" kern="1200" dirty="0"/>
            <a:t> support</a:t>
          </a:r>
          <a:endParaRPr lang="en-US" sz="2700" kern="1200" dirty="0"/>
        </a:p>
      </dsp:txBody>
      <dsp:txXfrm>
        <a:off x="99247" y="2427519"/>
        <a:ext cx="1834585" cy="20188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2FD97-1B6C-4209-90B2-2421ADAB9BCA}">
      <dsp:nvSpPr>
        <dsp:cNvPr id="0" name=""/>
        <dsp:cNvSpPr/>
      </dsp:nvSpPr>
      <dsp:spPr>
        <a:xfrm>
          <a:off x="0" y="682"/>
          <a:ext cx="6245265" cy="1596566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BA33C8-B612-42C1-9061-9C2FC8229009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57B8B1-779B-4F7B-B94F-E37CF726930F}">
      <dsp:nvSpPr>
        <dsp:cNvPr id="0" name=""/>
        <dsp:cNvSpPr/>
      </dsp:nvSpPr>
      <dsp:spPr>
        <a:xfrm>
          <a:off x="1844034" y="682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b="1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International Relations </a:t>
          </a:r>
          <a:br>
            <a:rPr lang="cs-CZ" sz="1800" b="1" kern="1200" dirty="0"/>
          </a:br>
          <a:r>
            <a:rPr lang="cs-CZ" sz="1800" b="1" kern="1200" dirty="0"/>
            <a:t>A: </a:t>
          </a:r>
          <a:r>
            <a:rPr lang="cs-CZ" sz="1800" kern="1200" dirty="0"/>
            <a:t>Kotlářská 2, </a:t>
          </a:r>
          <a:r>
            <a:rPr lang="cs-CZ" sz="1800" kern="1200" dirty="0" err="1"/>
            <a:t>building</a:t>
          </a:r>
          <a:r>
            <a:rPr lang="cs-CZ" sz="1800" kern="1200" dirty="0"/>
            <a:t> 1,  </a:t>
          </a:r>
          <a:r>
            <a:rPr lang="cs-CZ" sz="1800" kern="1200" dirty="0" err="1"/>
            <a:t>room</a:t>
          </a:r>
          <a:r>
            <a:rPr lang="cs-CZ" sz="1800" kern="1200" dirty="0"/>
            <a:t> </a:t>
          </a:r>
          <a:r>
            <a:rPr lang="cs-CZ" sz="1800" kern="1200" dirty="0">
              <a:hlinkClick xmlns:r="http://schemas.openxmlformats.org/officeDocument/2006/relationships" r:id="rId2"/>
            </a:rPr>
            <a:t>01006</a:t>
          </a:r>
          <a:r>
            <a:rPr lang="cs-CZ" sz="1800" kern="1200" dirty="0"/>
            <a:t> </a:t>
          </a:r>
          <a:br>
            <a:rPr lang="cs-CZ" sz="1800" kern="1200" dirty="0"/>
          </a:br>
          <a:endParaRPr lang="en-US" sz="1800" kern="1200" dirty="0"/>
        </a:p>
      </dsp:txBody>
      <dsp:txXfrm>
        <a:off x="1844034" y="682"/>
        <a:ext cx="4401230" cy="1596566"/>
      </dsp:txXfrm>
    </dsp:sp>
    <dsp:sp modelId="{A3646532-3BDC-4626-A4FD-88415E9FA75C}">
      <dsp:nvSpPr>
        <dsp:cNvPr id="0" name=""/>
        <dsp:cNvSpPr/>
      </dsp:nvSpPr>
      <dsp:spPr>
        <a:xfrm>
          <a:off x="0" y="1996390"/>
          <a:ext cx="6245265" cy="1596566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7AB7E-477A-4776-BB92-AF5FA07B2003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A2F2DE-F1DB-4048-AAA3-1330D4E0B8E5}">
      <dsp:nvSpPr>
        <dsp:cNvPr id="0" name=""/>
        <dsp:cNvSpPr/>
      </dsp:nvSpPr>
      <dsp:spPr>
        <a:xfrm>
          <a:off x="1844034" y="1996390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 err="1"/>
            <a:t>Common</a:t>
          </a:r>
          <a:r>
            <a:rPr lang="cs-CZ" sz="1600" kern="1200" dirty="0"/>
            <a:t> email: </a:t>
          </a:r>
          <a:r>
            <a:rPr lang="cs-CZ" sz="1600" u="sng" kern="1200" dirty="0"/>
            <a:t>int@sci.muni.cz</a:t>
          </a:r>
          <a:r>
            <a:rPr lang="cs-CZ" sz="1600" kern="1200" dirty="0"/>
            <a:t>	</a:t>
          </a:r>
          <a:endParaRPr lang="en-US" sz="1600" kern="1200" dirty="0"/>
        </a:p>
      </dsp:txBody>
      <dsp:txXfrm>
        <a:off x="1844034" y="1996390"/>
        <a:ext cx="4401230" cy="1596566"/>
      </dsp:txXfrm>
    </dsp:sp>
    <dsp:sp modelId="{63746550-FE14-4762-A15A-8DF68E45238C}">
      <dsp:nvSpPr>
        <dsp:cNvPr id="0" name=""/>
        <dsp:cNvSpPr/>
      </dsp:nvSpPr>
      <dsp:spPr>
        <a:xfrm>
          <a:off x="0" y="3992098"/>
          <a:ext cx="6245265" cy="1596566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48C962-AFB3-4DB4-BE4D-B3A84D0AB0A9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9133B9-9E95-4B03-B932-C9E7416ECC68}">
      <dsp:nvSpPr>
        <dsp:cNvPr id="0" name=""/>
        <dsp:cNvSpPr/>
      </dsp:nvSpPr>
      <dsp:spPr>
        <a:xfrm>
          <a:off x="1844034" y="3992098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Kristýna Bajgarová: bajgarova@sci.muni.cz</a:t>
          </a:r>
          <a:br>
            <a:rPr lang="cs-CZ" sz="1800" kern="1200" dirty="0"/>
          </a:br>
          <a:br>
            <a:rPr lang="cs-CZ" sz="1800" kern="1200" dirty="0"/>
          </a:br>
          <a:endParaRPr lang="en-US" sz="1800" kern="1200" dirty="0"/>
        </a:p>
      </dsp:txBody>
      <dsp:txXfrm>
        <a:off x="1844034" y="3992098"/>
        <a:ext cx="4401230" cy="1596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2419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DF8B91-9AD9-E908-9E65-CCBC5CE0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911ACB6-786A-BF3D-E5F7-4DB685D90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5148108-6689-4F43-BC03-FFEE0B280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97AB2E-B828-8FFE-6240-84F905ACC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2A68-83C5-49C1-82CF-F721096DAEC0}" type="datetime1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5EB9468-B201-0464-3BA7-2FE758AF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81628E8-F71B-CCF0-96CA-1C795E047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747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C8442A-5EFB-6133-FC47-4C4515B2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948454-E4FB-80AA-7D0D-26EF8A9B3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6AE451-70CD-CAFF-2849-F17FED962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BA2F-B649-4214-AB82-3F0E952774A0}" type="datetime1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FADF5FE-57A3-61C4-E265-CF3151605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1843D16-E390-D390-8B95-0A43DBF9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1172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92F8B0-FB81-83F3-6819-27063C9F7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7736567-8EC3-6C89-EDEE-06D276248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3473EB-FAFD-3DC3-9573-CB8AA002D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2C775-9D22-481E-9F32-32892979439D}" type="datetime1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A70AA9-4259-6D1B-80F1-511764667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202AE6A-3F7D-EBCB-2841-DC26196BC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13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C8442A-5EFB-6133-FC47-4C4515B29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948454-E4FB-80AA-7D0D-26EF8A9B3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6AE451-70CD-CAFF-2849-F17FED962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8BA2F-B649-4214-AB82-3F0E952774A0}" type="datetime1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FADF5FE-57A3-61C4-E265-CF3151605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1843D16-E390-D390-8B95-0A43DBF9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8941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563562-61E4-8E1E-C121-ADA373418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632932-96D1-5105-C3B9-258A6F268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8CA8F76-3F35-2075-9BA0-5019EF826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23F6-D102-4151-972A-1D8CD71FB3AE}" type="datetime1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08A97D8-4899-B87C-2728-4E72D89B0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2357DFA-0316-9CD2-F5B7-262612CBD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293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DF8B91-9AD9-E908-9E65-CCBC5CE0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911ACB6-786A-BF3D-E5F7-4DB685D90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5148108-6689-4F43-BC03-FFEE0B280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97AB2E-B828-8FFE-6240-84F905ACC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2A68-83C5-49C1-82CF-F721096DAEC0}" type="datetime1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5EB9468-B201-0464-3BA7-2FE758AF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81628E8-F71B-CCF0-96CA-1C795E047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535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E2C8DD-C10E-637B-E201-889ACD784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BE758F-E4AE-A6CA-CD20-6473265F7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5F5B115-ECAE-0F3D-CEA0-C18A5CB24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316FCED-5FB9-6BAF-68B6-BE95EDBCCC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A12C183-9863-3C88-B143-E277846235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4AB1D4C-B0F2-BD98-6651-973FD86CE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2D91-4B23-4513-81FA-3636EF5103D5}" type="datetime1">
              <a:rPr lang="cs-CZ" smtClean="0"/>
              <a:t>21.09.2026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08DE278-90E1-1FCF-9AE3-55A6FB899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F563855-C5BF-89C4-1273-DA83537C5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119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B76362-5EB3-6CF9-1876-32FCF09A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7E4F65-4A8F-D5BE-2E46-7220843C1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D11D8-2314-442C-8884-BA6E90C8734B}" type="datetime1">
              <a:rPr lang="cs-CZ" smtClean="0"/>
              <a:t>21.09.2026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8C24272-32E6-041C-16D2-9B7D3939A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3B2E100-2256-2786-F0F1-479F95020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8621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B35078E-0195-7F23-A535-B5A987391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1C07-C2CD-4D5E-BB5B-230749C5718E}" type="datetime1">
              <a:rPr lang="cs-CZ" smtClean="0"/>
              <a:t>21.09.2026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70919AB-1B22-AD00-2F93-EE6606792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78172BB-5803-8A48-CA73-C5F2C883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0176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DA042D-FDBC-63D6-AC1A-CD8BEBE9B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C468C7-6A1A-52CB-4D86-1D8B0DA7E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DE3B765-2957-144A-A229-AB6E9513B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DB5A139-0111-5B50-D677-2118FB115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9FABE-3801-4C27-825B-0D8F934CFD42}" type="datetime1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A7F7C0D-B8D0-477D-5F4E-33F1E0AE3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14578AF-4D64-9F2C-5862-886AB0C4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0018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FE4347-C02A-47BF-BD5F-A13C46F4C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C436A2F-0248-B90A-4CAD-DE9E7863E9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08E2FC4-0561-E9BE-C1A6-EC0869304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31FBD52-AC28-76A2-BC01-88DED97A2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916E4-EB13-47AA-BD9D-BE4054FAD2B8}" type="datetime1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CC800FB-7C28-881A-8E15-EC36CDBF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D607516-5950-0654-4A31-98B74B977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5005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E69E55-B762-2DF0-A262-99F5B693F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63708C6-3A93-597A-2D5E-24F27EE1A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0F34C8E-6167-AE98-E29A-ABB1DBE69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100F-A0FD-4A66-9C5D-2125C0E0B765}" type="datetime1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EB0B4E6-18AD-9E2B-A135-8B0D07B1E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D01A4D4-B932-4242-ADAC-4916343DE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6936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C8E5A92-93CB-9195-A66A-7A6B659552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FCE3ADD-E092-179E-C435-591E3C8CE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766AFC-26EC-A99C-B6C2-15AEBB48D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FE45-CA00-41EF-9AC0-2F0723715706}" type="datetime1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AA795E-27A2-BFC3-464D-71D56B510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B9B2266-F375-8874-813A-1B8CD06F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5137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822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47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5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9" r:id="rId3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764F2EF-BA3E-13B8-9E30-11F0DB90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2EB8D96-7BE1-0804-9D7C-8C6111DA8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A2AF0B7-463D-3899-AA13-AB55B0B28F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EB718-C5AE-4A80-867E-F9F201872614}" type="datetime1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1B69F6A-B41E-F701-8D5A-E422D415F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PhD Day, 6.10.2023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B5ADB8-C191-26C4-4CB6-7C1529D3B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9543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.muni.cz/en/students/phd/develop-your-skills/stay-abroa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ci.muni.cz/en/newsletters" TargetMode="External"/><Relationship Id="rId5" Type="http://schemas.openxmlformats.org/officeDocument/2006/relationships/hyperlink" Target="https://www.dzs.cz/en/program/academic-information-agency/foreign-exchange-stays" TargetMode="External"/><Relationship Id="rId4" Type="http://schemas.openxmlformats.org/officeDocument/2006/relationships/hyperlink" Target="https://czs.muni.cz/en/mu-student/traineeship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muni.cz/research/phd-study/new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.muni.cz/en/students/go-abroad/recognition-of-stay-abroa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.muni.cz/media/4214231/vyjezdy_doktorandu_odpovedne_osoby_82026.xls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CE2C426D-A708-85F4-8010-2DEE71405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" y="68826"/>
            <a:ext cx="12185522" cy="685800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46F8FF85-69A8-4CDE-7E1D-24960019EC06}"/>
              </a:ext>
            </a:extLst>
          </p:cNvPr>
          <p:cNvSpPr txBox="1">
            <a:spLocks/>
          </p:cNvSpPr>
          <p:nvPr/>
        </p:nvSpPr>
        <p:spPr>
          <a:xfrm>
            <a:off x="459913" y="1015233"/>
            <a:ext cx="4160233" cy="28392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Travel. See the world. Discover your opportunities to go abroad!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49527DA9-B275-112A-C407-36ADA34400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03" y="-345694"/>
            <a:ext cx="2187302" cy="1546422"/>
          </a:xfrm>
          <a:prstGeom prst="rect">
            <a:avLst/>
          </a:prstGeom>
        </p:spPr>
      </p:pic>
      <p:sp>
        <p:nvSpPr>
          <p:cNvPr id="13" name="Podnadpis 2">
            <a:extLst>
              <a:ext uri="{FF2B5EF4-FFF2-40B4-BE49-F238E27FC236}">
                <a16:creationId xmlns:a16="http://schemas.microsoft.com/office/drawing/2014/main" id="{C936066C-BD37-E31D-4583-2BB4005034D0}"/>
              </a:ext>
            </a:extLst>
          </p:cNvPr>
          <p:cNvSpPr txBox="1">
            <a:spLocks/>
          </p:cNvSpPr>
          <p:nvPr/>
        </p:nvSpPr>
        <p:spPr>
          <a:xfrm>
            <a:off x="0" y="6508285"/>
            <a:ext cx="9078562" cy="592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PhD </a:t>
            </a:r>
            <a:r>
              <a:rPr kumimoji="0" lang="cs-CZ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Day</a:t>
            </a:r>
            <a:r>
              <a:rPr kumimoji="0" lang="cs-CZ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  Mgr. Kristýna Bajgarová, SCI MU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34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rcRect l="1042" r="1042"/>
          <a:stretch>
            <a:fillRect/>
          </a:stretch>
        </p:blipFill>
        <p:spPr>
          <a:xfrm>
            <a:off x="7715250" y="0"/>
            <a:ext cx="447675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A1D3B6E4-121F-4CD1-B882-30C13FBC7167}"/>
              </a:ext>
            </a:extLst>
          </p:cNvPr>
          <p:cNvSpPr>
            <a:spLocks noGrp="1"/>
          </p:cNvSpPr>
          <p:nvPr/>
        </p:nvSpPr>
        <p:spPr>
          <a:xfrm>
            <a:off x="609600" y="800100"/>
            <a:ext cx="657225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4000"/>
              </a:lnSpc>
              <a:buNone/>
              <a:defRPr sz="360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lang="cs-CZ" sz="36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Your PhD </a:t>
            </a:r>
            <a:r>
              <a:rPr lang="cs-CZ" sz="360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can</a:t>
            </a:r>
            <a:r>
              <a:rPr lang="cs-CZ" sz="36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360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travel</a:t>
            </a:r>
            <a:r>
              <a:rPr lang="cs-CZ" sz="36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.</a:t>
            </a:r>
            <a:endParaRPr sz="3600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C12C5A2-987B-4EEF-92D2-702299FEF72C}"/>
              </a:ext>
            </a:extLst>
          </p:cNvPr>
          <p:cNvSpPr>
            <a:spLocks noGrp="1"/>
          </p:cNvSpPr>
          <p:nvPr/>
        </p:nvSpPr>
        <p:spPr>
          <a:xfrm>
            <a:off x="628650" y="2343150"/>
            <a:ext cx="619125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875" b="0">
                <a:solidFill>
                  <a:srgbClr val="506170"/>
                </a:solidFill>
                <a:latin typeface="Aptos"/>
                <a:ea typeface="Aptos"/>
                <a:cs typeface="Aptos"/>
              </a:defRPr>
            </a:pPr>
            <a:r>
              <a:rPr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A mobility can give you access to </a:t>
            </a:r>
            <a:r>
              <a:rPr lang="cs-CZ" sz="1875" b="0" dirty="0" err="1">
                <a:solidFill>
                  <a:srgbClr val="506170"/>
                </a:solidFill>
                <a:latin typeface="Aptos"/>
                <a:ea typeface="Aptos"/>
                <a:cs typeface="Aptos"/>
              </a:rPr>
              <a:t>new</a:t>
            </a:r>
            <a:r>
              <a:rPr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 method</a:t>
            </a:r>
            <a:r>
              <a:rPr lang="cs-CZ"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s</a:t>
            </a:r>
            <a:r>
              <a:rPr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, dataset</a:t>
            </a:r>
            <a:r>
              <a:rPr lang="cs-CZ"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s</a:t>
            </a:r>
            <a:r>
              <a:rPr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, </a:t>
            </a:r>
            <a:r>
              <a:rPr sz="1875" b="0" dirty="0" err="1">
                <a:solidFill>
                  <a:srgbClr val="506170"/>
                </a:solidFill>
                <a:latin typeface="Aptos"/>
                <a:ea typeface="Aptos"/>
                <a:cs typeface="Aptos"/>
              </a:rPr>
              <a:t>laborator</a:t>
            </a:r>
            <a:r>
              <a:rPr lang="cs-CZ" sz="1875" b="0" dirty="0" err="1">
                <a:solidFill>
                  <a:srgbClr val="506170"/>
                </a:solidFill>
                <a:latin typeface="Aptos"/>
                <a:ea typeface="Aptos"/>
                <a:cs typeface="Aptos"/>
              </a:rPr>
              <a:t>ies</a:t>
            </a:r>
            <a:r>
              <a:rPr lang="cs-CZ"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 or research </a:t>
            </a:r>
            <a:r>
              <a:rPr sz="1875" b="0" dirty="0" err="1">
                <a:solidFill>
                  <a:srgbClr val="506170"/>
                </a:solidFill>
                <a:latin typeface="Aptos"/>
                <a:ea typeface="Aptos"/>
                <a:cs typeface="Aptos"/>
              </a:rPr>
              <a:t>communit</a:t>
            </a:r>
            <a:r>
              <a:rPr lang="cs-CZ" sz="1875" b="0" dirty="0" err="1">
                <a:solidFill>
                  <a:srgbClr val="506170"/>
                </a:solidFill>
                <a:latin typeface="Aptos"/>
                <a:ea typeface="Aptos"/>
                <a:cs typeface="Aptos"/>
              </a:rPr>
              <a:t>ies</a:t>
            </a:r>
            <a:r>
              <a:rPr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 that </a:t>
            </a:r>
            <a:r>
              <a:rPr lang="cs-CZ" sz="1875" b="0" dirty="0" err="1">
                <a:solidFill>
                  <a:srgbClr val="506170"/>
                </a:solidFill>
                <a:latin typeface="Aptos"/>
                <a:ea typeface="Aptos"/>
                <a:cs typeface="Aptos"/>
              </a:rPr>
              <a:t>can</a:t>
            </a:r>
            <a:r>
              <a:rPr lang="cs-CZ"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875" b="0" dirty="0" err="1">
                <a:solidFill>
                  <a:srgbClr val="506170"/>
                </a:solidFill>
                <a:latin typeface="Aptos"/>
                <a:ea typeface="Aptos"/>
                <a:cs typeface="Aptos"/>
              </a:rPr>
              <a:t>shape</a:t>
            </a:r>
            <a:r>
              <a:rPr sz="1875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 your PhD.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7CB09506-3529-4FC4-AAF2-A49EC7B1A72A}"/>
              </a:ext>
            </a:extLst>
          </p:cNvPr>
          <p:cNvSpPr>
            <a:spLocks noGrp="1"/>
          </p:cNvSpPr>
          <p:nvPr/>
        </p:nvSpPr>
        <p:spPr>
          <a:xfrm>
            <a:off x="609600" y="4143375"/>
            <a:ext cx="5810250" cy="1559335"/>
          </a:xfrm>
          <a:prstGeom prst="roundRect">
            <a:avLst>
              <a:gd name="adj" fmla="val 14194"/>
            </a:avLst>
          </a:prstGeom>
          <a:solidFill>
            <a:srgbClr val="FFFFFF"/>
          </a:solidFill>
          <a:ln w="9525">
            <a:solidFill>
              <a:srgbClr val="D8E1E6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23021F2-6498-4D51-9660-0F2E52EBC8E8}"/>
              </a:ext>
            </a:extLst>
          </p:cNvPr>
          <p:cNvSpPr>
            <a:spLocks noGrp="1"/>
          </p:cNvSpPr>
          <p:nvPr/>
        </p:nvSpPr>
        <p:spPr>
          <a:xfrm>
            <a:off x="876300" y="4298540"/>
            <a:ext cx="2428875" cy="63541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3300" b="1" dirty="0">
                <a:solidFill>
                  <a:srgbClr val="00A64F"/>
                </a:solidFill>
                <a:latin typeface="Aptos"/>
                <a:ea typeface="Aptos"/>
                <a:cs typeface="Aptos"/>
              </a:rPr>
              <a:t>30+ DAYS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1668E85-B4AD-4228-875B-0755981E48DD}"/>
              </a:ext>
            </a:extLst>
          </p:cNvPr>
          <p:cNvSpPr>
            <a:spLocks noGrp="1"/>
          </p:cNvSpPr>
          <p:nvPr/>
        </p:nvSpPr>
        <p:spPr>
          <a:xfrm>
            <a:off x="876300" y="4784930"/>
            <a:ext cx="49530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425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6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A stay abroad of at least one month is a </a:t>
            </a:r>
            <a:r>
              <a:rPr lang="cs-CZ" sz="1600" b="1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mandatory</a:t>
            </a:r>
            <a:r>
              <a:rPr sz="16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part of doctoral study. Plan it as part of your research, not as an extra.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09A245E-6760-4B22-98F6-F50CE5C27F39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71808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71808A"/>
                </a:solidFill>
                <a:latin typeface="Aptos"/>
                <a:ea typeface="Aptos"/>
                <a:cs typeface="Aptos"/>
              </a:rPr>
              <a:t>SCI MUNI  |  PhD Welcome Day 2026</a:t>
            </a:r>
          </a:p>
        </p:txBody>
      </p:sp>
    </p:spTree>
    <p:extLst>
      <p:ext uri="{BB962C8B-B14F-4D97-AF65-F5344CB8AC3E}">
        <p14:creationId xmlns:p14="http://schemas.microsoft.com/office/powerpoint/2010/main" val="347861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délník 21">
            <a:extLst>
              <a:ext uri="{FF2B5EF4-FFF2-40B4-BE49-F238E27FC236}">
                <a16:creationId xmlns:a16="http://schemas.microsoft.com/office/drawing/2014/main" id="{C7E9A65A-10AB-40BD-BFBA-6A51B404218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7239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INTERNATIONAL MOBILITY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F73FF80-A9A9-4615-AC74-2C8A06CA92FC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Why mobility matters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079E0F8F-4C4F-462A-8560-55BFAC486E77}"/>
              </a:ext>
            </a:extLst>
          </p:cNvPr>
          <p:cNvSpPr>
            <a:spLocks noGrp="1"/>
          </p:cNvSpPr>
          <p:nvPr/>
        </p:nvSpPr>
        <p:spPr>
          <a:xfrm>
            <a:off x="609600" y="1466850"/>
            <a:ext cx="723900" cy="5715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592E77C-15E4-4845-93AF-EE4E4B56BA75}"/>
              </a:ext>
            </a:extLst>
          </p:cNvPr>
          <p:cNvSpPr>
            <a:spLocks noGrp="1"/>
          </p:cNvSpPr>
          <p:nvPr/>
        </p:nvSpPr>
        <p:spPr>
          <a:xfrm>
            <a:off x="628650" y="184785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F26A2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26A21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49A6284-A717-44FF-8138-6F2048BEC8E2}"/>
              </a:ext>
            </a:extLst>
          </p:cNvPr>
          <p:cNvSpPr>
            <a:spLocks noGrp="1"/>
          </p:cNvSpPr>
          <p:nvPr/>
        </p:nvSpPr>
        <p:spPr>
          <a:xfrm>
            <a:off x="1371600" y="1828800"/>
            <a:ext cx="2476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Research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02A0386-0298-4B5A-A0B8-F5DC040163E7}"/>
              </a:ext>
            </a:extLst>
          </p:cNvPr>
          <p:cNvSpPr>
            <a:spLocks noGrp="1"/>
          </p:cNvSpPr>
          <p:nvPr/>
        </p:nvSpPr>
        <p:spPr>
          <a:xfrm>
            <a:off x="4000500" y="1847850"/>
            <a:ext cx="71247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50617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06170"/>
                </a:solidFill>
                <a:latin typeface="Aptos"/>
                <a:ea typeface="Aptos"/>
                <a:cs typeface="Aptos"/>
              </a:rPr>
              <a:t>Use equipment, methods or expertise that your home group cannot offer.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B617A01-1916-404D-A100-0BB6D4DDC0BE}"/>
              </a:ext>
            </a:extLst>
          </p:cNvPr>
          <p:cNvSpPr>
            <a:spLocks noGrp="1"/>
          </p:cNvSpPr>
          <p:nvPr/>
        </p:nvSpPr>
        <p:spPr>
          <a:xfrm>
            <a:off x="1371600" y="2400300"/>
            <a:ext cx="96964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F8BCE65-A4C8-477E-9354-AA8067EF8CB0}"/>
              </a:ext>
            </a:extLst>
          </p:cNvPr>
          <p:cNvSpPr>
            <a:spLocks noGrp="1"/>
          </p:cNvSpPr>
          <p:nvPr/>
        </p:nvSpPr>
        <p:spPr>
          <a:xfrm>
            <a:off x="628650" y="292417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F26A2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26A21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7D1F728-1CBA-4969-A6CD-C78703E5F27A}"/>
              </a:ext>
            </a:extLst>
          </p:cNvPr>
          <p:cNvSpPr>
            <a:spLocks noGrp="1"/>
          </p:cNvSpPr>
          <p:nvPr/>
        </p:nvSpPr>
        <p:spPr>
          <a:xfrm>
            <a:off x="1371600" y="2905125"/>
            <a:ext cx="2476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People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5DF9C34-E502-45B4-A84E-A3792E0EB916}"/>
              </a:ext>
            </a:extLst>
          </p:cNvPr>
          <p:cNvSpPr>
            <a:spLocks noGrp="1"/>
          </p:cNvSpPr>
          <p:nvPr/>
        </p:nvSpPr>
        <p:spPr>
          <a:xfrm>
            <a:off x="4000500" y="2924175"/>
            <a:ext cx="71247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50617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06170"/>
                </a:solidFill>
                <a:latin typeface="Aptos"/>
                <a:ea typeface="Aptos"/>
                <a:cs typeface="Aptos"/>
              </a:rPr>
              <a:t>Build working relationships with future co-authors and collaborators.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4A31928-A757-4A62-8311-C7F815FAEE07}"/>
              </a:ext>
            </a:extLst>
          </p:cNvPr>
          <p:cNvSpPr>
            <a:spLocks noGrp="1"/>
          </p:cNvSpPr>
          <p:nvPr/>
        </p:nvSpPr>
        <p:spPr>
          <a:xfrm>
            <a:off x="1371600" y="3476625"/>
            <a:ext cx="96964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F732993-ED49-4D6B-BFCD-370E1DF42474}"/>
              </a:ext>
            </a:extLst>
          </p:cNvPr>
          <p:cNvSpPr>
            <a:spLocks noGrp="1"/>
          </p:cNvSpPr>
          <p:nvPr/>
        </p:nvSpPr>
        <p:spPr>
          <a:xfrm>
            <a:off x="628650" y="400050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F26A2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26A21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BF7E34A-5B4A-4166-AA34-473292D34637}"/>
              </a:ext>
            </a:extLst>
          </p:cNvPr>
          <p:cNvSpPr>
            <a:spLocks noGrp="1"/>
          </p:cNvSpPr>
          <p:nvPr/>
        </p:nvSpPr>
        <p:spPr>
          <a:xfrm>
            <a:off x="1371600" y="3981450"/>
            <a:ext cx="2476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Perspective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E4F2715D-993E-46D8-BF46-E01299B179A0}"/>
              </a:ext>
            </a:extLst>
          </p:cNvPr>
          <p:cNvSpPr>
            <a:spLocks noGrp="1"/>
          </p:cNvSpPr>
          <p:nvPr/>
        </p:nvSpPr>
        <p:spPr>
          <a:xfrm>
            <a:off x="4000500" y="4000500"/>
            <a:ext cx="71247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50617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06170"/>
                </a:solidFill>
                <a:latin typeface="Aptos"/>
                <a:ea typeface="Aptos"/>
                <a:cs typeface="Aptos"/>
              </a:rPr>
              <a:t>See how another team frames problems, organises work and communicates results.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E677FD1-FAA7-4576-8E80-2B8F48077094}"/>
              </a:ext>
            </a:extLst>
          </p:cNvPr>
          <p:cNvSpPr>
            <a:spLocks noGrp="1"/>
          </p:cNvSpPr>
          <p:nvPr/>
        </p:nvSpPr>
        <p:spPr>
          <a:xfrm>
            <a:off x="1371600" y="4552950"/>
            <a:ext cx="96964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EF156CC5-5608-44E7-9667-DE324CAB07BD}"/>
              </a:ext>
            </a:extLst>
          </p:cNvPr>
          <p:cNvSpPr>
            <a:spLocks noGrp="1"/>
          </p:cNvSpPr>
          <p:nvPr/>
        </p:nvSpPr>
        <p:spPr>
          <a:xfrm>
            <a:off x="628650" y="50768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F26A2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26A21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35B8A8A0-E31D-4B71-9212-3DAFA7055ABB}"/>
              </a:ext>
            </a:extLst>
          </p:cNvPr>
          <p:cNvSpPr>
            <a:spLocks noGrp="1"/>
          </p:cNvSpPr>
          <p:nvPr/>
        </p:nvSpPr>
        <p:spPr>
          <a:xfrm>
            <a:off x="1371600" y="5057775"/>
            <a:ext cx="2476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02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Career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25B7070-C961-4AB3-941B-E88883C59E2F}"/>
              </a:ext>
            </a:extLst>
          </p:cNvPr>
          <p:cNvSpPr>
            <a:spLocks noGrp="1"/>
          </p:cNvSpPr>
          <p:nvPr/>
        </p:nvSpPr>
        <p:spPr>
          <a:xfrm>
            <a:off x="4000500" y="5076825"/>
            <a:ext cx="71247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50617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06170"/>
                </a:solidFill>
                <a:latin typeface="Aptos"/>
                <a:ea typeface="Aptos"/>
                <a:cs typeface="Aptos"/>
              </a:rPr>
              <a:t>Show that you can work independently in a new scientific environment.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B898FEB-3A1F-425F-AB4C-EC4E6E4261DC}"/>
              </a:ext>
            </a:extLst>
          </p:cNvPr>
          <p:cNvSpPr>
            <a:spLocks noGrp="1"/>
          </p:cNvSpPr>
          <p:nvPr/>
        </p:nvSpPr>
        <p:spPr>
          <a:xfrm>
            <a:off x="1371600" y="5629275"/>
            <a:ext cx="96964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D8C625F6-0621-4E6C-9394-454FDF6F2C6D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71808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71808A"/>
                </a:solidFill>
                <a:latin typeface="Aptos"/>
                <a:ea typeface="Aptos"/>
                <a:cs typeface="Aptos"/>
              </a:rPr>
              <a:t>SCI MUNI  |  PhD Welcome Day 2026</a:t>
            </a:r>
          </a:p>
        </p:txBody>
      </p:sp>
    </p:spTree>
    <p:extLst>
      <p:ext uri="{BB962C8B-B14F-4D97-AF65-F5344CB8AC3E}">
        <p14:creationId xmlns:p14="http://schemas.microsoft.com/office/powerpoint/2010/main" val="875420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A41B2607-89E4-42FC-94BE-42FE67693D9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7239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INTERNATIONAL MOBILITY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93F8CE1-DA4B-43C3-8808-FC7060BF8F13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Three useful formats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79345534-2133-4ED7-9008-32602AE70A1E}"/>
              </a:ext>
            </a:extLst>
          </p:cNvPr>
          <p:cNvSpPr>
            <a:spLocks noGrp="1"/>
          </p:cNvSpPr>
          <p:nvPr/>
        </p:nvSpPr>
        <p:spPr>
          <a:xfrm>
            <a:off x="609600" y="1466850"/>
            <a:ext cx="723900" cy="5715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pic>
        <p:nvPicPr>
          <p:cNvPr id="22" name="Obrázek 21"/>
          <p:cNvPicPr>
            <a:picLocks noChangeAspect="1"/>
          </p:cNvPicPr>
          <p:nvPr/>
        </p:nvPicPr>
        <p:blipFill>
          <a:blip r:embed="rId3"/>
          <a:srcRect l="5811" r="5811"/>
          <a:stretch>
            <a:fillRect/>
          </a:stretch>
        </p:blipFill>
        <p:spPr>
          <a:xfrm>
            <a:off x="8382000" y="628650"/>
            <a:ext cx="3476625" cy="5619750"/>
          </a:xfrm>
          <a:prstGeom prst="rect">
            <a:avLst/>
          </a:prstGeom>
        </p:spPr>
      </p:pic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BFA2F9E1-FE20-4834-8D0B-BD731E898908}"/>
              </a:ext>
            </a:extLst>
          </p:cNvPr>
          <p:cNvSpPr>
            <a:spLocks noGrp="1"/>
          </p:cNvSpPr>
          <p:nvPr/>
        </p:nvSpPr>
        <p:spPr>
          <a:xfrm>
            <a:off x="609600" y="1943100"/>
            <a:ext cx="7048500" cy="1104900"/>
          </a:xfrm>
          <a:prstGeom prst="roundRect">
            <a:avLst>
              <a:gd name="adj" fmla="val 15517"/>
            </a:avLst>
          </a:prstGeom>
          <a:solidFill>
            <a:srgbClr val="FFFFFF"/>
          </a:solidFill>
          <a:ln w="9525">
            <a:solidFill>
              <a:srgbClr val="D4E0E6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A6297994-3ABB-4CC3-AEA5-0D5153B1EC22}"/>
              </a:ext>
            </a:extLst>
          </p:cNvPr>
          <p:cNvSpPr>
            <a:spLocks noGrp="1"/>
          </p:cNvSpPr>
          <p:nvPr/>
        </p:nvSpPr>
        <p:spPr>
          <a:xfrm>
            <a:off x="609600" y="1943100"/>
            <a:ext cx="95250" cy="1104900"/>
          </a:xfrm>
          <a:prstGeom prst="roundRect">
            <a:avLst>
              <a:gd name="adj" fmla="val 50000"/>
            </a:avLst>
          </a:prstGeom>
          <a:solidFill>
            <a:srgbClr val="0046E5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D5FDDB2-3DBB-4DFA-9000-6DAA280F969D}"/>
              </a:ext>
            </a:extLst>
          </p:cNvPr>
          <p:cNvSpPr>
            <a:spLocks noGrp="1"/>
          </p:cNvSpPr>
          <p:nvPr/>
        </p:nvSpPr>
        <p:spPr>
          <a:xfrm>
            <a:off x="914400" y="2152650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0046E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046E5"/>
                </a:solidFill>
                <a:latin typeface="Aptos"/>
                <a:ea typeface="Aptos"/>
                <a:cs typeface="Aptos"/>
              </a:rPr>
              <a:t>STUDY STAY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1E6D7ED-4BD8-4530-BDC6-C2E61699C097}"/>
              </a:ext>
            </a:extLst>
          </p:cNvPr>
          <p:cNvSpPr>
            <a:spLocks noGrp="1"/>
          </p:cNvSpPr>
          <p:nvPr/>
        </p:nvSpPr>
        <p:spPr>
          <a:xfrm>
            <a:off x="914400" y="2495550"/>
            <a:ext cx="6191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Courses</a:t>
            </a:r>
            <a:r>
              <a:rPr lang="cs-CZ" sz="150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or</a:t>
            </a:r>
            <a:r>
              <a:rPr lang="cs-CZ" sz="150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seminars at a partner university.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Usually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a full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semester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.</a:t>
            </a:r>
            <a:endParaRPr sz="1500" b="0" dirty="0">
              <a:solidFill>
                <a:srgbClr val="10182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8D07DEC4-5E5F-4194-AD1F-00D7EF831FC1}"/>
              </a:ext>
            </a:extLst>
          </p:cNvPr>
          <p:cNvSpPr>
            <a:spLocks noGrp="1"/>
          </p:cNvSpPr>
          <p:nvPr/>
        </p:nvSpPr>
        <p:spPr>
          <a:xfrm>
            <a:off x="609600" y="3228975"/>
            <a:ext cx="7048500" cy="1104900"/>
          </a:xfrm>
          <a:prstGeom prst="roundRect">
            <a:avLst>
              <a:gd name="adj" fmla="val 15517"/>
            </a:avLst>
          </a:prstGeom>
          <a:solidFill>
            <a:srgbClr val="FFFFFF"/>
          </a:solidFill>
          <a:ln w="9525">
            <a:solidFill>
              <a:srgbClr val="D4E0E6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9BF3BF07-9A0D-43B4-BDB7-60C296F873ED}"/>
              </a:ext>
            </a:extLst>
          </p:cNvPr>
          <p:cNvSpPr>
            <a:spLocks noGrp="1"/>
          </p:cNvSpPr>
          <p:nvPr/>
        </p:nvSpPr>
        <p:spPr>
          <a:xfrm>
            <a:off x="609600" y="3228975"/>
            <a:ext cx="95250" cy="1104900"/>
          </a:xfrm>
          <a:prstGeom prst="roundRect">
            <a:avLst>
              <a:gd name="adj" fmla="val 50000"/>
            </a:avLst>
          </a:prstGeom>
          <a:solidFill>
            <a:srgbClr val="00A64F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F97F75D-B17F-4307-A858-B6BAD0597A14}"/>
              </a:ext>
            </a:extLst>
          </p:cNvPr>
          <p:cNvSpPr>
            <a:spLocks noGrp="1"/>
          </p:cNvSpPr>
          <p:nvPr/>
        </p:nvSpPr>
        <p:spPr>
          <a:xfrm>
            <a:off x="914400" y="3438525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TRAINEESHIP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7D0B3E2-D356-4BFF-8579-590818EB6599}"/>
              </a:ext>
            </a:extLst>
          </p:cNvPr>
          <p:cNvSpPr>
            <a:spLocks noGrp="1"/>
          </p:cNvSpPr>
          <p:nvPr/>
        </p:nvSpPr>
        <p:spPr>
          <a:xfrm>
            <a:off x="914400" y="3781425"/>
            <a:ext cx="6191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Research work in a laboratory, institute or other host </a:t>
            </a:r>
            <a:r>
              <a:rPr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organisation</a:t>
            </a: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.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Usually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30+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days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.</a:t>
            </a:r>
            <a:endParaRPr sz="1500" b="0" dirty="0">
              <a:solidFill>
                <a:srgbClr val="10182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E850E914-ED4C-4CAB-83DE-2A6E405F3C7F}"/>
              </a:ext>
            </a:extLst>
          </p:cNvPr>
          <p:cNvSpPr>
            <a:spLocks noGrp="1"/>
          </p:cNvSpPr>
          <p:nvPr/>
        </p:nvSpPr>
        <p:spPr>
          <a:xfrm>
            <a:off x="609600" y="4514850"/>
            <a:ext cx="7048500" cy="1104900"/>
          </a:xfrm>
          <a:prstGeom prst="roundRect">
            <a:avLst>
              <a:gd name="adj" fmla="val 15517"/>
            </a:avLst>
          </a:prstGeom>
          <a:solidFill>
            <a:srgbClr val="FFFFFF"/>
          </a:solidFill>
          <a:ln w="9525">
            <a:solidFill>
              <a:srgbClr val="D4E0E6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FB0B7C54-D372-448B-BBDE-1BB3ACDC77E4}"/>
              </a:ext>
            </a:extLst>
          </p:cNvPr>
          <p:cNvSpPr>
            <a:spLocks noGrp="1"/>
          </p:cNvSpPr>
          <p:nvPr/>
        </p:nvSpPr>
        <p:spPr>
          <a:xfrm>
            <a:off x="609600" y="4514850"/>
            <a:ext cx="95250" cy="1104900"/>
          </a:xfrm>
          <a:prstGeom prst="roundRect">
            <a:avLst>
              <a:gd name="adj" fmla="val 50000"/>
            </a:avLst>
          </a:prstGeom>
          <a:solidFill>
            <a:srgbClr val="F26A21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16B17D3-82FD-4504-8C4F-0D9DA1B0AB85}"/>
              </a:ext>
            </a:extLst>
          </p:cNvPr>
          <p:cNvSpPr>
            <a:spLocks noGrp="1"/>
          </p:cNvSpPr>
          <p:nvPr/>
        </p:nvSpPr>
        <p:spPr>
          <a:xfrm>
            <a:off x="914400" y="4724400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F26A2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26A21"/>
                </a:solidFill>
                <a:latin typeface="Aptos"/>
                <a:ea typeface="Aptos"/>
                <a:cs typeface="Aptos"/>
              </a:rPr>
              <a:t>SHORT DOCTORAL MOBILITY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A976889F-8543-4A5B-A4E7-EDBD69462BC0}"/>
              </a:ext>
            </a:extLst>
          </p:cNvPr>
          <p:cNvSpPr>
            <a:spLocks noGrp="1"/>
          </p:cNvSpPr>
          <p:nvPr/>
        </p:nvSpPr>
        <p:spPr>
          <a:xfrm>
            <a:off x="914400" y="5067300"/>
            <a:ext cx="6191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01820"/>
                </a:solidFill>
                <a:latin typeface="Aptos"/>
                <a:ea typeface="Aptos"/>
                <a:cs typeface="Aptos"/>
              </a:rPr>
              <a:t>A focused stay of 5–30 days, useful for a method, experiment or intensive collaboration.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271CB994-938D-4344-B7B8-744A5F071ED9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71808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71808A"/>
                </a:solidFill>
                <a:latin typeface="Aptos"/>
                <a:ea typeface="Aptos"/>
                <a:cs typeface="Aptos"/>
              </a:rPr>
              <a:t>SCI MUNI  |  PhD Welcome Day 2026</a:t>
            </a:r>
          </a:p>
        </p:txBody>
      </p:sp>
    </p:spTree>
    <p:extLst>
      <p:ext uri="{BB962C8B-B14F-4D97-AF65-F5344CB8AC3E}">
        <p14:creationId xmlns:p14="http://schemas.microsoft.com/office/powerpoint/2010/main" val="821224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C31612EB-2AB1-414A-B1A6-CC127DB6F1C5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7239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INTERNATIONAL MOBILITY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5486682-7C37-45D2-ADAB-B9E7B77FDDD6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A good host fits the project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3FC8C87E-3EFA-49F7-96BC-58870F672203}"/>
              </a:ext>
            </a:extLst>
          </p:cNvPr>
          <p:cNvSpPr>
            <a:spLocks noGrp="1"/>
          </p:cNvSpPr>
          <p:nvPr/>
        </p:nvSpPr>
        <p:spPr>
          <a:xfrm>
            <a:off x="609600" y="1466850"/>
            <a:ext cx="723900" cy="5715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409" r="4409"/>
          <a:stretch>
            <a:fillRect/>
          </a:stretch>
        </p:blipFill>
        <p:spPr>
          <a:xfrm>
            <a:off x="685800" y="1771650"/>
            <a:ext cx="4667250" cy="3676650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4BAA1D06-B746-41B5-AA38-DEEAD422D5FF}"/>
              </a:ext>
            </a:extLst>
          </p:cNvPr>
          <p:cNvSpPr>
            <a:spLocks noGrp="1"/>
          </p:cNvSpPr>
          <p:nvPr/>
        </p:nvSpPr>
        <p:spPr>
          <a:xfrm>
            <a:off x="5943600" y="1809750"/>
            <a:ext cx="1238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163E30E-C3AE-4BCB-8850-73546575136C}"/>
              </a:ext>
            </a:extLst>
          </p:cNvPr>
          <p:cNvSpPr>
            <a:spLocks noGrp="1"/>
          </p:cNvSpPr>
          <p:nvPr/>
        </p:nvSpPr>
        <p:spPr>
          <a:xfrm>
            <a:off x="7286625" y="1790700"/>
            <a:ext cx="4000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What do they do that your team cannot?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2F1001E-A138-4163-A416-E51C331AA495}"/>
              </a:ext>
            </a:extLst>
          </p:cNvPr>
          <p:cNvSpPr>
            <a:spLocks noGrp="1"/>
          </p:cNvSpPr>
          <p:nvPr/>
        </p:nvSpPr>
        <p:spPr>
          <a:xfrm>
            <a:off x="5943600" y="2781300"/>
            <a:ext cx="1238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PERSON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AEED5DB-1479-4351-90C7-C09B560B69EC}"/>
              </a:ext>
            </a:extLst>
          </p:cNvPr>
          <p:cNvSpPr>
            <a:spLocks noGrp="1"/>
          </p:cNvSpPr>
          <p:nvPr/>
        </p:nvSpPr>
        <p:spPr>
          <a:xfrm>
            <a:off x="7286625" y="2762250"/>
            <a:ext cx="4000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Who would supervise or collaborate with you?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06EA96F-D193-4BCB-8FA4-88BD200E68F2}"/>
              </a:ext>
            </a:extLst>
          </p:cNvPr>
          <p:cNvSpPr>
            <a:spLocks noGrp="1"/>
          </p:cNvSpPr>
          <p:nvPr/>
        </p:nvSpPr>
        <p:spPr>
          <a:xfrm>
            <a:off x="5943600" y="3752850"/>
            <a:ext cx="1238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OUTPUT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9940402-835D-4DB8-A9E5-F80C35CFE181}"/>
              </a:ext>
            </a:extLst>
          </p:cNvPr>
          <p:cNvSpPr>
            <a:spLocks noGrp="1"/>
          </p:cNvSpPr>
          <p:nvPr/>
        </p:nvSpPr>
        <p:spPr>
          <a:xfrm>
            <a:off x="7286625" y="3733800"/>
            <a:ext cx="4000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What should exist at the end: data, protocol, paper, skill?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8121A2EF-6EDE-4260-BB19-BAF71FA5655B}"/>
              </a:ext>
            </a:extLst>
          </p:cNvPr>
          <p:cNvSpPr>
            <a:spLocks noGrp="1"/>
          </p:cNvSpPr>
          <p:nvPr/>
        </p:nvSpPr>
        <p:spPr>
          <a:xfrm>
            <a:off x="5943600" y="4724400"/>
            <a:ext cx="123825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125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TIMING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984344B-5D78-4A66-AD66-D564836E1D70}"/>
              </a:ext>
            </a:extLst>
          </p:cNvPr>
          <p:cNvSpPr>
            <a:spLocks noGrp="1"/>
          </p:cNvSpPr>
          <p:nvPr/>
        </p:nvSpPr>
        <p:spPr>
          <a:xfrm>
            <a:off x="7286625" y="4705350"/>
            <a:ext cx="4000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When does the visit fit your experiments and milestones?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E98CC71-913C-46E2-A3BB-546F66166D3C}"/>
              </a:ext>
            </a:extLst>
          </p:cNvPr>
          <p:cNvSpPr>
            <a:spLocks noGrp="1"/>
          </p:cNvSpPr>
          <p:nvPr/>
        </p:nvSpPr>
        <p:spPr>
          <a:xfrm>
            <a:off x="5943600" y="5762625"/>
            <a:ext cx="4953000" cy="19050"/>
          </a:xfrm>
          <a:prstGeom prst="rect">
            <a:avLst/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F1E1FC1-CD7A-408C-8461-6F50843D3EFB}"/>
              </a:ext>
            </a:extLst>
          </p:cNvPr>
          <p:cNvSpPr>
            <a:spLocks noGrp="1"/>
          </p:cNvSpPr>
          <p:nvPr/>
        </p:nvSpPr>
        <p:spPr>
          <a:xfrm>
            <a:off x="5943600" y="5915025"/>
            <a:ext cx="4953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0617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06170"/>
                </a:solidFill>
                <a:latin typeface="Aptos"/>
                <a:ea typeface="Aptos"/>
                <a:cs typeface="Aptos"/>
              </a:rPr>
              <a:t>Your supervisor’s network is often the fastest starting point.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701B482D-A2A2-4477-B2F5-87B251892F8A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71808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71808A"/>
                </a:solidFill>
                <a:latin typeface="Aptos"/>
                <a:ea typeface="Aptos"/>
                <a:cs typeface="Aptos"/>
              </a:rPr>
              <a:t>SCI MUNI  |  PhD Welcome Day 2026</a:t>
            </a:r>
          </a:p>
        </p:txBody>
      </p:sp>
    </p:spTree>
    <p:extLst>
      <p:ext uri="{BB962C8B-B14F-4D97-AF65-F5344CB8AC3E}">
        <p14:creationId xmlns:p14="http://schemas.microsoft.com/office/powerpoint/2010/main" val="633089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>
            <a:extLst>
              <a:ext uri="{FF2B5EF4-FFF2-40B4-BE49-F238E27FC236}">
                <a16:creationId xmlns:a16="http://schemas.microsoft.com/office/drawing/2014/main" id="{F5F2D2AC-EE11-45CF-8F39-050869248F37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7239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INTERNATIONAL MOBILITY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84D9073-53C9-4C81-8D27-0B5E7353C8BB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Funding routes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54E2F6FE-BADA-4051-83E0-352EE56AD24F}"/>
              </a:ext>
            </a:extLst>
          </p:cNvPr>
          <p:cNvSpPr>
            <a:spLocks noGrp="1"/>
          </p:cNvSpPr>
          <p:nvPr/>
        </p:nvSpPr>
        <p:spPr>
          <a:xfrm>
            <a:off x="609600" y="1466850"/>
            <a:ext cx="723900" cy="5715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>
          <a:blip r:embed="rId3"/>
          <a:srcRect t="1740" b="1740"/>
          <a:stretch>
            <a:fillRect/>
          </a:stretch>
        </p:blipFill>
        <p:spPr>
          <a:xfrm>
            <a:off x="7000875" y="1695450"/>
            <a:ext cx="4286250" cy="4095750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5CCDD225-4D46-4948-B028-8DEA0EC29F48}"/>
              </a:ext>
            </a:extLst>
          </p:cNvPr>
          <p:cNvSpPr>
            <a:spLocks noGrp="1"/>
          </p:cNvSpPr>
          <p:nvPr/>
        </p:nvSpPr>
        <p:spPr>
          <a:xfrm>
            <a:off x="638175" y="1819275"/>
            <a:ext cx="21431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ERASMUS+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742E5F0-0F43-4859-9CD0-FA7FB6267215}"/>
              </a:ext>
            </a:extLst>
          </p:cNvPr>
          <p:cNvSpPr>
            <a:spLocks noGrp="1"/>
          </p:cNvSpPr>
          <p:nvPr/>
        </p:nvSpPr>
        <p:spPr>
          <a:xfrm>
            <a:off x="2952750" y="1800225"/>
            <a:ext cx="3619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57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Study stays, traineeships and short doctoral mobility.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180C8CF-2706-4DEC-A477-FD4C4400A1C1}"/>
              </a:ext>
            </a:extLst>
          </p:cNvPr>
          <p:cNvSpPr>
            <a:spLocks noGrp="1"/>
          </p:cNvSpPr>
          <p:nvPr/>
        </p:nvSpPr>
        <p:spPr>
          <a:xfrm>
            <a:off x="638175" y="2781300"/>
            <a:ext cx="21431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FACULTY SUPPORT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372E6EC-FD12-4323-9E45-23B0A47BECBC}"/>
              </a:ext>
            </a:extLst>
          </p:cNvPr>
          <p:cNvSpPr>
            <a:spLocks noGrp="1"/>
          </p:cNvSpPr>
          <p:nvPr/>
        </p:nvSpPr>
        <p:spPr>
          <a:xfrm>
            <a:off x="2952750" y="2762250"/>
            <a:ext cx="3619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57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Faculty scholarship A.6 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864D910-34BB-497C-9F98-A4D47C818EE2}"/>
              </a:ext>
            </a:extLst>
          </p:cNvPr>
          <p:cNvSpPr>
            <a:spLocks noGrp="1"/>
          </p:cNvSpPr>
          <p:nvPr/>
        </p:nvSpPr>
        <p:spPr>
          <a:xfrm>
            <a:off x="638175" y="3743325"/>
            <a:ext cx="21431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FREEMOVER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275E0AD-3058-4293-B7F1-7B89EFAC5216}"/>
              </a:ext>
            </a:extLst>
          </p:cNvPr>
          <p:cNvSpPr>
            <a:spLocks noGrp="1"/>
          </p:cNvSpPr>
          <p:nvPr/>
        </p:nvSpPr>
        <p:spPr>
          <a:xfrm>
            <a:off x="2952750" y="3724275"/>
            <a:ext cx="3619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57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A </a:t>
            </a:r>
            <a:r>
              <a:rPr lang="cs-CZ" sz="1575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possible</a:t>
            </a:r>
            <a:r>
              <a:rPr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route when no standard partnership fits the plan.</a:t>
            </a:r>
            <a:r>
              <a:rPr lang="cs-CZ"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</a:t>
            </a:r>
            <a:endParaRPr sz="1575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80A76D6-0710-4C29-A046-1D3DBF7072E3}"/>
              </a:ext>
            </a:extLst>
          </p:cNvPr>
          <p:cNvSpPr>
            <a:spLocks noGrp="1"/>
          </p:cNvSpPr>
          <p:nvPr/>
        </p:nvSpPr>
        <p:spPr>
          <a:xfrm>
            <a:off x="638175" y="4705350"/>
            <a:ext cx="21431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EXTERNAL CALLS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E150A99-5864-4C65-B03B-980286FD17AE}"/>
              </a:ext>
            </a:extLst>
          </p:cNvPr>
          <p:cNvSpPr>
            <a:spLocks noGrp="1"/>
          </p:cNvSpPr>
          <p:nvPr/>
        </p:nvSpPr>
        <p:spPr>
          <a:xfrm>
            <a:off x="2952750" y="4686300"/>
            <a:ext cx="36195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57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DAAD, AKTION, Barrande, </a:t>
            </a:r>
            <a:r>
              <a:rPr lang="cs-CZ"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CEEPUS, SEMP, </a:t>
            </a:r>
            <a:r>
              <a:rPr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AIA</a:t>
            </a:r>
            <a:r>
              <a:rPr lang="cs-CZ"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, </a:t>
            </a:r>
            <a:r>
              <a:rPr lang="cs-CZ" sz="1575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Fulbright</a:t>
            </a:r>
            <a:r>
              <a:rPr lang="cs-CZ"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, </a:t>
            </a:r>
            <a:r>
              <a:rPr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discipline-specific schemes</a:t>
            </a:r>
            <a:r>
              <a:rPr lang="cs-CZ"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, grant </a:t>
            </a:r>
            <a:r>
              <a:rPr lang="cs-CZ" sz="1575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funding</a:t>
            </a:r>
            <a:r>
              <a:rPr lang="cs-CZ" sz="15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…</a:t>
            </a:r>
            <a:endParaRPr sz="1575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20B665BF-277C-4494-8AD5-1D861A6DBAB5}"/>
              </a:ext>
            </a:extLst>
          </p:cNvPr>
          <p:cNvSpPr>
            <a:spLocks noGrp="1"/>
          </p:cNvSpPr>
          <p:nvPr/>
        </p:nvSpPr>
        <p:spPr>
          <a:xfrm>
            <a:off x="628650" y="5876925"/>
            <a:ext cx="10668000" cy="19050"/>
          </a:xfrm>
          <a:prstGeom prst="rect">
            <a:avLst/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2BD1083A-C3AF-4E48-BF4B-657BD27EFB54}"/>
              </a:ext>
            </a:extLst>
          </p:cNvPr>
          <p:cNvSpPr>
            <a:spLocks noGrp="1"/>
          </p:cNvSpPr>
          <p:nvPr/>
        </p:nvSpPr>
        <p:spPr>
          <a:xfrm>
            <a:off x="628650" y="6048375"/>
            <a:ext cx="10668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0">
                <a:solidFill>
                  <a:srgbClr val="506170"/>
                </a:solidFill>
                <a:latin typeface="Aptos"/>
                <a:ea typeface="Aptos"/>
                <a:cs typeface="Aptos"/>
              </a:defRPr>
            </a:pPr>
            <a:r>
              <a:rPr sz="1350" b="0" dirty="0">
                <a:solidFill>
                  <a:srgbClr val="506170"/>
                </a:solidFill>
                <a:latin typeface="Aptos"/>
                <a:ea typeface="Aptos"/>
                <a:cs typeface="Aptos"/>
              </a:rPr>
              <a:t>Deadlines and conditions change. Check the current call before you plan around a grant.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E6A9CEF1-D565-4F67-933F-A3C60CD6942B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71808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71808A"/>
                </a:solidFill>
                <a:latin typeface="Aptos"/>
                <a:ea typeface="Aptos"/>
                <a:cs typeface="Aptos"/>
              </a:rPr>
              <a:t>SCI MUNI  |  PhD Welcome Day 2026</a:t>
            </a:r>
          </a:p>
        </p:txBody>
      </p:sp>
    </p:spTree>
    <p:extLst>
      <p:ext uri="{BB962C8B-B14F-4D97-AF65-F5344CB8AC3E}">
        <p14:creationId xmlns:p14="http://schemas.microsoft.com/office/powerpoint/2010/main" val="1754462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élník 20">
            <a:extLst>
              <a:ext uri="{FF2B5EF4-FFF2-40B4-BE49-F238E27FC236}">
                <a16:creationId xmlns:a16="http://schemas.microsoft.com/office/drawing/2014/main" id="{4D3CA275-490A-4C3C-BE49-9DB100332745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7239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INTERNATIONAL MOBILITY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FD16774-7CF0-4A09-A5DD-1C6B1B0FF7E3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Where to find reliable information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59B30889-029B-4E38-9E2C-7311654C2F82}"/>
              </a:ext>
            </a:extLst>
          </p:cNvPr>
          <p:cNvSpPr>
            <a:spLocks noGrp="1"/>
          </p:cNvSpPr>
          <p:nvPr/>
        </p:nvSpPr>
        <p:spPr>
          <a:xfrm>
            <a:off x="609600" y="1466850"/>
            <a:ext cx="723900" cy="5715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000EED4-3067-45DC-9B34-29CA79E6D790}"/>
              </a:ext>
            </a:extLst>
          </p:cNvPr>
          <p:cNvSpPr>
            <a:spLocks noGrp="1"/>
          </p:cNvSpPr>
          <p:nvPr/>
        </p:nvSpPr>
        <p:spPr>
          <a:xfrm>
            <a:off x="647700" y="1752600"/>
            <a:ext cx="3714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46E5"/>
                </a:solidFill>
                <a:latin typeface="Aptos"/>
                <a:ea typeface="Aptos"/>
                <a:cs typeface="Aptos"/>
              </a:defRPr>
            </a:pPr>
            <a:r>
              <a:rPr sz="1200" b="1" dirty="0">
                <a:solidFill>
                  <a:srgbClr val="0046E5"/>
                </a:solidFill>
                <a:latin typeface="Aptos"/>
                <a:ea typeface="Aptos"/>
                <a:cs typeface="Aptos"/>
                <a:hlinkClick r:id="rId3"/>
              </a:rPr>
              <a:t>FACULTY WEBSITE</a:t>
            </a:r>
            <a:endParaRPr sz="1200" b="1" dirty="0">
              <a:solidFill>
                <a:srgbClr val="0046E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9052120-F8C9-41C0-B18A-8648486D48B0}"/>
              </a:ext>
            </a:extLst>
          </p:cNvPr>
          <p:cNvSpPr>
            <a:spLocks noGrp="1"/>
          </p:cNvSpPr>
          <p:nvPr/>
        </p:nvSpPr>
        <p:spPr>
          <a:xfrm>
            <a:off x="4400550" y="17240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Mobility options, faculty calls and contacts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BF4BD71-0E16-486D-8F9B-FB673AE586C8}"/>
              </a:ext>
            </a:extLst>
          </p:cNvPr>
          <p:cNvSpPr>
            <a:spLocks noGrp="1"/>
          </p:cNvSpPr>
          <p:nvPr/>
        </p:nvSpPr>
        <p:spPr>
          <a:xfrm>
            <a:off x="647700" y="2324100"/>
            <a:ext cx="105727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DC0F9C5-09BC-408D-A2DB-965977590C6A}"/>
              </a:ext>
            </a:extLst>
          </p:cNvPr>
          <p:cNvSpPr>
            <a:spLocks noGrp="1"/>
          </p:cNvSpPr>
          <p:nvPr/>
        </p:nvSpPr>
        <p:spPr>
          <a:xfrm>
            <a:off x="647700" y="2590800"/>
            <a:ext cx="3714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46E5"/>
                </a:solidFill>
                <a:latin typeface="Aptos"/>
                <a:ea typeface="Aptos"/>
                <a:cs typeface="Aptos"/>
              </a:defRPr>
            </a:pPr>
            <a:r>
              <a:rPr sz="1200" b="1" dirty="0">
                <a:solidFill>
                  <a:srgbClr val="0046E5"/>
                </a:solidFill>
                <a:latin typeface="Aptos"/>
                <a:ea typeface="Aptos"/>
                <a:cs typeface="Aptos"/>
                <a:hlinkClick r:id="rId4"/>
              </a:rPr>
              <a:t>MU CENTRE FOR INTERNATIONAL COOPERATION</a:t>
            </a:r>
            <a:endParaRPr sz="1200" b="1" dirty="0">
              <a:solidFill>
                <a:srgbClr val="0046E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BC6E609-8D49-4BEA-B204-BC6EC79C0A92}"/>
              </a:ext>
            </a:extLst>
          </p:cNvPr>
          <p:cNvSpPr>
            <a:spLocks noGrp="1"/>
          </p:cNvSpPr>
          <p:nvPr/>
        </p:nvSpPr>
        <p:spPr>
          <a:xfrm>
            <a:off x="4400550" y="25622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01820"/>
                </a:solidFill>
                <a:latin typeface="Aptos"/>
                <a:ea typeface="Aptos"/>
                <a:cs typeface="Aptos"/>
              </a:rPr>
              <a:t>Erasmus+ rules, applications and university-wide guidance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DA284AF-1680-472C-89F0-A6B9B10674BE}"/>
              </a:ext>
            </a:extLst>
          </p:cNvPr>
          <p:cNvSpPr>
            <a:spLocks noGrp="1"/>
          </p:cNvSpPr>
          <p:nvPr/>
        </p:nvSpPr>
        <p:spPr>
          <a:xfrm>
            <a:off x="647700" y="3162300"/>
            <a:ext cx="105727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B56CBFA-C6C9-41AB-B081-073ED9CB04CD}"/>
              </a:ext>
            </a:extLst>
          </p:cNvPr>
          <p:cNvSpPr>
            <a:spLocks noGrp="1"/>
          </p:cNvSpPr>
          <p:nvPr/>
        </p:nvSpPr>
        <p:spPr>
          <a:xfrm>
            <a:off x="647700" y="3429000"/>
            <a:ext cx="3714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46E5"/>
                </a:solidFill>
                <a:latin typeface="Aptos"/>
                <a:ea typeface="Aptos"/>
                <a:cs typeface="Aptos"/>
              </a:defRPr>
            </a:pPr>
            <a:r>
              <a:rPr sz="1200" b="1" dirty="0">
                <a:solidFill>
                  <a:srgbClr val="0046E5"/>
                </a:solidFill>
                <a:latin typeface="Aptos"/>
                <a:ea typeface="Aptos"/>
                <a:cs typeface="Aptos"/>
                <a:hlinkClick r:id="rId5"/>
              </a:rPr>
              <a:t>ACADEMIC INFORMATION AGENCY</a:t>
            </a:r>
            <a:endParaRPr sz="1200" b="1" dirty="0">
              <a:solidFill>
                <a:srgbClr val="0046E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4C11EB5-F4D4-40A9-837E-79A590D78A44}"/>
              </a:ext>
            </a:extLst>
          </p:cNvPr>
          <p:cNvSpPr>
            <a:spLocks noGrp="1"/>
          </p:cNvSpPr>
          <p:nvPr/>
        </p:nvSpPr>
        <p:spPr>
          <a:xfrm>
            <a:off x="4400550" y="34004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01820"/>
                </a:solidFill>
                <a:latin typeface="Aptos"/>
                <a:ea typeface="Aptos"/>
                <a:cs typeface="Aptos"/>
              </a:rPr>
              <a:t>Country offers and external scholarship calls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9DA670E2-391F-4D16-AF62-FD9CF653148E}"/>
              </a:ext>
            </a:extLst>
          </p:cNvPr>
          <p:cNvSpPr>
            <a:spLocks noGrp="1"/>
          </p:cNvSpPr>
          <p:nvPr/>
        </p:nvSpPr>
        <p:spPr>
          <a:xfrm>
            <a:off x="647700" y="4000500"/>
            <a:ext cx="105727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A6E476B-C7E6-4B63-BADF-9FF8CC99D06F}"/>
              </a:ext>
            </a:extLst>
          </p:cNvPr>
          <p:cNvSpPr>
            <a:spLocks noGrp="1"/>
          </p:cNvSpPr>
          <p:nvPr/>
        </p:nvSpPr>
        <p:spPr>
          <a:xfrm>
            <a:off x="647700" y="4267200"/>
            <a:ext cx="3714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200" b="1" dirty="0">
                <a:solidFill>
                  <a:srgbClr val="00A64F"/>
                </a:solidFill>
                <a:latin typeface="Aptos"/>
                <a:ea typeface="Aptos"/>
                <a:cs typeface="Aptos"/>
                <a:hlinkClick r:id="rId6"/>
              </a:rPr>
              <a:t>PhD NEWSLETTER</a:t>
            </a:r>
            <a:r>
              <a:rPr lang="cs-CZ" sz="1200" b="1" dirty="0">
                <a:solidFill>
                  <a:srgbClr val="00A64F"/>
                </a:solidFill>
                <a:latin typeface="Aptos"/>
                <a:ea typeface="Aptos"/>
                <a:cs typeface="Aptos"/>
                <a:hlinkClick r:id="rId6"/>
              </a:rPr>
              <a:t> for EARLY STAGE RESEARCHERS</a:t>
            </a:r>
            <a:endParaRPr sz="1200" b="1" dirty="0">
              <a:solidFill>
                <a:srgbClr val="00A64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A622A229-F0A5-49FE-859C-15D6AF902B6D}"/>
              </a:ext>
            </a:extLst>
          </p:cNvPr>
          <p:cNvSpPr>
            <a:spLocks noGrp="1"/>
          </p:cNvSpPr>
          <p:nvPr/>
        </p:nvSpPr>
        <p:spPr>
          <a:xfrm>
            <a:off x="4400550" y="42386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01820"/>
                </a:solidFill>
                <a:latin typeface="Aptos"/>
                <a:ea typeface="Aptos"/>
                <a:cs typeface="Aptos"/>
              </a:rPr>
              <a:t>New calls, events and opportunities sent to your inbox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BA24F03D-4B91-4D2A-8A58-32D5B81E0E93}"/>
              </a:ext>
            </a:extLst>
          </p:cNvPr>
          <p:cNvSpPr>
            <a:spLocks noGrp="1"/>
          </p:cNvSpPr>
          <p:nvPr/>
        </p:nvSpPr>
        <p:spPr>
          <a:xfrm>
            <a:off x="647700" y="4838700"/>
            <a:ext cx="105727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69E957C6-2860-46CF-8D2D-D863944122FC}"/>
              </a:ext>
            </a:extLst>
          </p:cNvPr>
          <p:cNvSpPr>
            <a:spLocks noGrp="1"/>
          </p:cNvSpPr>
          <p:nvPr/>
        </p:nvSpPr>
        <p:spPr>
          <a:xfrm>
            <a:off x="647700" y="5105400"/>
            <a:ext cx="3714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YOUR COORDINATORS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F29429F6-EEF6-405C-B953-E43DFBD43B34}"/>
              </a:ext>
            </a:extLst>
          </p:cNvPr>
          <p:cNvSpPr>
            <a:spLocks noGrp="1"/>
          </p:cNvSpPr>
          <p:nvPr/>
        </p:nvSpPr>
        <p:spPr>
          <a:xfrm>
            <a:off x="4400550" y="5076825"/>
            <a:ext cx="6858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Your </a:t>
            </a:r>
            <a:r>
              <a:rPr lang="cs-CZ" sz="150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s</a:t>
            </a:r>
            <a:r>
              <a:rPr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upervisor</a:t>
            </a: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, department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coordinators</a:t>
            </a: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and SCI 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MU</a:t>
            </a: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International Relations Office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C206785-D11B-4D0C-9203-DED0E53812CE}"/>
              </a:ext>
            </a:extLst>
          </p:cNvPr>
          <p:cNvSpPr>
            <a:spLocks noGrp="1"/>
          </p:cNvSpPr>
          <p:nvPr/>
        </p:nvSpPr>
        <p:spPr>
          <a:xfrm>
            <a:off x="647700" y="5676900"/>
            <a:ext cx="105727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9CBE6808-239C-44D7-BC7D-3E287959C9D6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71808A"/>
                </a:solidFill>
                <a:latin typeface="Aptos"/>
                <a:ea typeface="Aptos"/>
                <a:cs typeface="Aptos"/>
              </a:defRPr>
            </a:pPr>
            <a:r>
              <a:rPr sz="900" b="0" dirty="0">
                <a:solidFill>
                  <a:srgbClr val="71808A"/>
                </a:solidFill>
                <a:latin typeface="Aptos"/>
                <a:ea typeface="Aptos"/>
                <a:cs typeface="Aptos"/>
              </a:rPr>
              <a:t>SCI MUNI  |  PhD Welcome Day 2026</a:t>
            </a:r>
          </a:p>
        </p:txBody>
      </p:sp>
    </p:spTree>
    <p:extLst>
      <p:ext uri="{BB962C8B-B14F-4D97-AF65-F5344CB8AC3E}">
        <p14:creationId xmlns:p14="http://schemas.microsoft.com/office/powerpoint/2010/main" val="1753757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EB59533F-7653-6145-F6E6-705A0360B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939"/>
            <a:ext cx="12192000" cy="5676122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204682B5-A6A8-20BB-9C6B-DBE53D5A689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778240" y="428443"/>
            <a:ext cx="2752354" cy="2709275"/>
          </a:xfrm>
          <a:prstGeom prst="ellipse">
            <a:avLst/>
          </a:prstGeom>
          <a:solidFill>
            <a:schemeClr val="accent6"/>
          </a:solidFill>
          <a:ln w="174625" cmpd="thinThick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rgbClr val="FFFFFF"/>
                </a:solidFill>
                <a:hlinkClick r:id="rId3"/>
              </a:rPr>
              <a:t>MU Portal</a:t>
            </a:r>
            <a:endParaRPr lang="en-US" sz="4800" b="1" dirty="0">
              <a:solidFill>
                <a:srgbClr val="FFFFFF"/>
              </a:solidFill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BCE6EB0-5322-3E74-16B2-EF04899372CA}"/>
              </a:ext>
            </a:extLst>
          </p:cNvPr>
          <p:cNvSpPr>
            <a:spLocks noGrp="1"/>
          </p:cNvSpPr>
          <p:nvPr/>
        </p:nvSpPr>
        <p:spPr>
          <a:xfrm>
            <a:off x="3810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71808A"/>
                </a:solidFill>
                <a:latin typeface="Aptos"/>
                <a:ea typeface="Aptos"/>
                <a:cs typeface="Aptos"/>
              </a:defRPr>
            </a:pPr>
            <a:r>
              <a:rPr sz="900" b="0" dirty="0">
                <a:solidFill>
                  <a:srgbClr val="71808A"/>
                </a:solidFill>
                <a:latin typeface="Aptos"/>
                <a:ea typeface="Aptos"/>
                <a:cs typeface="Aptos"/>
              </a:rPr>
              <a:t>SCI MUNI  |  PhD Welcome Day 2026</a:t>
            </a:r>
          </a:p>
        </p:txBody>
      </p:sp>
    </p:spTree>
    <p:extLst>
      <p:ext uri="{BB962C8B-B14F-4D97-AF65-F5344CB8AC3E}">
        <p14:creationId xmlns:p14="http://schemas.microsoft.com/office/powerpoint/2010/main" val="3246787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>
            <a:extLst>
              <a:ext uri="{FF2B5EF4-FFF2-40B4-BE49-F238E27FC236}">
                <a16:creationId xmlns:a16="http://schemas.microsoft.com/office/drawing/2014/main" id="{2D46B702-F05B-4009-ABAD-DF0FAAA0E4D3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7239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INTERNATIONAL MOBILITY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F10A2952-95B5-48EE-9E78-3FC93E2C18D0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Recognition and evidence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9BAF6732-FF72-4E16-926D-E9C832F6F229}"/>
              </a:ext>
            </a:extLst>
          </p:cNvPr>
          <p:cNvSpPr>
            <a:spLocks noGrp="1"/>
          </p:cNvSpPr>
          <p:nvPr/>
        </p:nvSpPr>
        <p:spPr>
          <a:xfrm>
            <a:off x="609600" y="1466850"/>
            <a:ext cx="723900" cy="5715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C879213-5009-48BA-8AC1-DB501261370B}"/>
              </a:ext>
            </a:extLst>
          </p:cNvPr>
          <p:cNvSpPr>
            <a:spLocks noGrp="1"/>
          </p:cNvSpPr>
          <p:nvPr/>
        </p:nvSpPr>
        <p:spPr>
          <a:xfrm>
            <a:off x="628650" y="1943100"/>
            <a:ext cx="1047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BEFORE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C9002267-DAF9-47F5-BC12-13A5FCF95A49}"/>
              </a:ext>
            </a:extLst>
          </p:cNvPr>
          <p:cNvSpPr>
            <a:spLocks noGrp="1"/>
          </p:cNvSpPr>
          <p:nvPr/>
        </p:nvSpPr>
        <p:spPr>
          <a:xfrm>
            <a:off x="1809750" y="1924050"/>
            <a:ext cx="38862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  <a:hlinkClick r:id="rId3"/>
              </a:rPr>
              <a:t>Check</a:t>
            </a: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65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what</a:t>
            </a: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65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documents</a:t>
            </a: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65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you</a:t>
            </a: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65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will</a:t>
            </a: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need – </a:t>
            </a:r>
            <a:r>
              <a:rPr lang="cs-CZ" sz="165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typically</a:t>
            </a: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, Learning </a:t>
            </a:r>
            <a:r>
              <a:rPr lang="cs-CZ" sz="165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Agreement</a:t>
            </a: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for </a:t>
            </a:r>
            <a:r>
              <a:rPr lang="cs-CZ" sz="165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Traineeships</a:t>
            </a: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.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Create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the mobility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record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in IS MU.</a:t>
            </a:r>
            <a:endParaRPr sz="1650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F347E9C-7848-4F70-A578-1E978DA6E163}"/>
              </a:ext>
            </a:extLst>
          </p:cNvPr>
          <p:cNvSpPr>
            <a:spLocks noGrp="1"/>
          </p:cNvSpPr>
          <p:nvPr/>
        </p:nvSpPr>
        <p:spPr>
          <a:xfrm>
            <a:off x="609600" y="3429000"/>
            <a:ext cx="1047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DURING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833D2CB-25EA-488F-A0E6-9041E24C379A}"/>
              </a:ext>
            </a:extLst>
          </p:cNvPr>
          <p:cNvSpPr>
            <a:spLocks noGrp="1"/>
          </p:cNvSpPr>
          <p:nvPr/>
        </p:nvSpPr>
        <p:spPr>
          <a:xfrm>
            <a:off x="1809750" y="3381375"/>
            <a:ext cx="38862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Ask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the host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institution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to sign your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Traineeship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Certificate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before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you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leave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.</a:t>
            </a:r>
            <a:endParaRPr sz="1650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B6CC9E73-BD80-4D4F-B7F9-29B660384EE4}"/>
              </a:ext>
            </a:extLst>
          </p:cNvPr>
          <p:cNvSpPr>
            <a:spLocks noGrp="1"/>
          </p:cNvSpPr>
          <p:nvPr/>
        </p:nvSpPr>
        <p:spPr>
          <a:xfrm>
            <a:off x="628650" y="4324350"/>
            <a:ext cx="1047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0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AFTER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FBD32B8-50EE-45DB-A46A-B728A7C6B674}"/>
              </a:ext>
            </a:extLst>
          </p:cNvPr>
          <p:cNvSpPr>
            <a:spLocks noGrp="1"/>
          </p:cNvSpPr>
          <p:nvPr/>
        </p:nvSpPr>
        <p:spPr>
          <a:xfrm>
            <a:off x="1809750" y="4305299"/>
            <a:ext cx="3886200" cy="84680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lang="cs-CZ" sz="1650" b="1" dirty="0">
                <a:solidFill>
                  <a:srgbClr val="081525"/>
                </a:solidFill>
                <a:latin typeface="Aptos"/>
              </a:rPr>
              <a:t>Upload the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Traineeship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Certificate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to the mobility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record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and </a:t>
            </a:r>
            <a:r>
              <a:rPr lang="cs-CZ" sz="1650" b="1" dirty="0" err="1">
                <a:solidFill>
                  <a:srgbClr val="081525"/>
                </a:solidFill>
                <a:latin typeface="Aptos"/>
              </a:rPr>
              <a:t>submit</a:t>
            </a:r>
            <a:r>
              <a:rPr lang="cs-CZ" sz="1650" b="1" dirty="0">
                <a:solidFill>
                  <a:srgbClr val="081525"/>
                </a:solidFill>
                <a:latin typeface="Aptos"/>
              </a:rPr>
              <a:t> the </a:t>
            </a: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application for </a:t>
            </a:r>
            <a:r>
              <a:rPr lang="cs-CZ" sz="165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recognition</a:t>
            </a:r>
            <a:r>
              <a:rPr lang="cs-CZ" sz="165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.</a:t>
            </a:r>
            <a:endParaRPr sz="1650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3D2C2E71-0E03-4187-80C8-AAA9016FD88F}"/>
              </a:ext>
            </a:extLst>
          </p:cNvPr>
          <p:cNvSpPr>
            <a:spLocks noGrp="1"/>
          </p:cNvSpPr>
          <p:nvPr/>
        </p:nvSpPr>
        <p:spPr>
          <a:xfrm>
            <a:off x="609600" y="5781675"/>
            <a:ext cx="5143500" cy="47625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 w="9525">
            <a:solidFill>
              <a:srgbClr val="C9DDD1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4480B97-3D81-4F45-989F-95D175FB3AED}"/>
              </a:ext>
            </a:extLst>
          </p:cNvPr>
          <p:cNvSpPr>
            <a:spLocks noGrp="1"/>
          </p:cNvSpPr>
          <p:nvPr/>
        </p:nvSpPr>
        <p:spPr>
          <a:xfrm>
            <a:off x="781050" y="5833481"/>
            <a:ext cx="49720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35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lang="cs-CZ" sz="1350" b="1" dirty="0" err="1">
                <a:solidFill>
                  <a:srgbClr val="101820"/>
                </a:solidFill>
                <a:latin typeface="Aptos"/>
              </a:rPr>
              <a:t>Recognition</a:t>
            </a:r>
            <a:r>
              <a:rPr lang="cs-CZ" sz="1350" b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350" b="1" dirty="0" err="1">
                <a:solidFill>
                  <a:srgbClr val="101820"/>
                </a:solidFill>
                <a:latin typeface="Aptos"/>
              </a:rPr>
              <a:t>is</a:t>
            </a:r>
            <a:r>
              <a:rPr lang="cs-CZ" sz="1350" b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350" b="1" dirty="0" err="1">
                <a:solidFill>
                  <a:srgbClr val="101820"/>
                </a:solidFill>
                <a:latin typeface="Aptos"/>
              </a:rPr>
              <a:t>mandatory</a:t>
            </a:r>
            <a:r>
              <a:rPr lang="cs-CZ" sz="1350" b="1" dirty="0">
                <a:solidFill>
                  <a:srgbClr val="101820"/>
                </a:solidFill>
                <a:latin typeface="Aptos"/>
              </a:rPr>
              <a:t>. </a:t>
            </a:r>
            <a:r>
              <a:rPr lang="cs-CZ" sz="1350" b="1" dirty="0" err="1">
                <a:solidFill>
                  <a:srgbClr val="101820"/>
                </a:solidFill>
                <a:latin typeface="Aptos"/>
              </a:rPr>
              <a:t>Without</a:t>
            </a:r>
            <a:r>
              <a:rPr lang="cs-CZ" sz="1350" b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350" b="1" dirty="0" err="1">
                <a:solidFill>
                  <a:srgbClr val="101820"/>
                </a:solidFill>
                <a:latin typeface="Aptos"/>
              </a:rPr>
              <a:t>it</a:t>
            </a:r>
            <a:r>
              <a:rPr lang="cs-CZ" sz="1350" b="1" dirty="0">
                <a:solidFill>
                  <a:srgbClr val="101820"/>
                </a:solidFill>
                <a:latin typeface="Aptos"/>
              </a:rPr>
              <a:t>, the </a:t>
            </a:r>
            <a:r>
              <a:rPr lang="cs-CZ" sz="1350" b="1" dirty="0" err="1">
                <a:solidFill>
                  <a:srgbClr val="101820"/>
                </a:solidFill>
                <a:latin typeface="Aptos"/>
              </a:rPr>
              <a:t>stay</a:t>
            </a:r>
            <a:r>
              <a:rPr lang="cs-CZ" sz="1350" b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350" b="1" dirty="0" err="1">
                <a:solidFill>
                  <a:srgbClr val="101820"/>
                </a:solidFill>
                <a:latin typeface="Aptos"/>
              </a:rPr>
              <a:t>does</a:t>
            </a:r>
            <a:r>
              <a:rPr lang="cs-CZ" sz="1350" b="1" dirty="0">
                <a:solidFill>
                  <a:srgbClr val="101820"/>
                </a:solidFill>
                <a:latin typeface="Aptos"/>
              </a:rPr>
              <a:t> not </a:t>
            </a:r>
            <a:r>
              <a:rPr lang="cs-CZ" sz="1350" b="1" dirty="0" err="1">
                <a:solidFill>
                  <a:srgbClr val="101820"/>
                </a:solidFill>
                <a:latin typeface="Aptos"/>
              </a:rPr>
              <a:t>count</a:t>
            </a:r>
            <a:r>
              <a:rPr lang="cs-CZ" sz="1350" b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350" b="1" dirty="0" err="1">
                <a:solidFill>
                  <a:srgbClr val="101820"/>
                </a:solidFill>
                <a:latin typeface="Aptos"/>
              </a:rPr>
              <a:t>towards</a:t>
            </a:r>
            <a:r>
              <a:rPr lang="cs-CZ" sz="1350" b="1" dirty="0">
                <a:solidFill>
                  <a:srgbClr val="101820"/>
                </a:solidFill>
                <a:latin typeface="Aptos"/>
              </a:rPr>
              <a:t> the mobility </a:t>
            </a:r>
            <a:r>
              <a:rPr lang="cs-CZ" sz="1350" b="1" dirty="0" err="1">
                <a:solidFill>
                  <a:srgbClr val="101820"/>
                </a:solidFill>
                <a:latin typeface="Aptos"/>
              </a:rPr>
              <a:t>requiremen</a:t>
            </a:r>
            <a:endParaRPr sz="1350" b="1" dirty="0">
              <a:solidFill>
                <a:srgbClr val="10182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06BD5EF-7ADB-4EA0-9538-078B5B3C1D07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71808A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71808A"/>
                </a:solidFill>
                <a:latin typeface="Aptos"/>
                <a:ea typeface="Aptos"/>
                <a:cs typeface="Aptos"/>
              </a:rPr>
              <a:t>SCI MUNI  |  PhD Welcome Day 2026</a:t>
            </a:r>
          </a:p>
        </p:txBody>
      </p:sp>
      <p:pic>
        <p:nvPicPr>
          <p:cNvPr id="4" name="Zástupný symbol obrázku 5">
            <a:extLst>
              <a:ext uri="{FF2B5EF4-FFF2-40B4-BE49-F238E27FC236}">
                <a16:creationId xmlns:a16="http://schemas.microsoft.com/office/drawing/2014/main" id="{1A08BF72-7595-A343-0C89-A0528216AC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18" r="3218"/>
          <a:stretch>
            <a:fillRect/>
          </a:stretch>
        </p:blipFill>
        <p:spPr>
          <a:xfrm>
            <a:off x="5695950" y="628651"/>
            <a:ext cx="6357967" cy="487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76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5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>
            <a:extLst>
              <a:ext uri="{FF2B5EF4-FFF2-40B4-BE49-F238E27FC236}">
                <a16:creationId xmlns:a16="http://schemas.microsoft.com/office/drawing/2014/main" id="{32A0BD52-7887-46B7-9747-8AC7F9B75E4D}"/>
              </a:ext>
            </a:extLst>
          </p:cNvPr>
          <p:cNvSpPr>
            <a:spLocks noGrp="1"/>
          </p:cNvSpPr>
          <p:nvPr/>
        </p:nvSpPr>
        <p:spPr>
          <a:xfrm>
            <a:off x="609600" y="571500"/>
            <a:ext cx="666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Your first </a:t>
            </a:r>
            <a:r>
              <a:rPr lang="cs-CZ" sz="30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three</a:t>
            </a:r>
            <a:r>
              <a:rPr sz="30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steps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F3994C4-D7F7-494C-9E2D-AC1222A752E8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7905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C6D3DC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C6D3DC"/>
                </a:solidFill>
                <a:latin typeface="Aptos"/>
                <a:ea typeface="Aptos"/>
                <a:cs typeface="Aptos"/>
              </a:rPr>
              <a:t>You do not need a complete plan before you start the conversation.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2F87E592-B9D1-4851-BEB1-7B796716B245}"/>
              </a:ext>
            </a:extLst>
          </p:cNvPr>
          <p:cNvSpPr>
            <a:spLocks noGrp="1"/>
          </p:cNvSpPr>
          <p:nvPr/>
        </p:nvSpPr>
        <p:spPr>
          <a:xfrm>
            <a:off x="628650" y="205740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4C05164-BC9B-40E5-9896-DCFA7FB15DD8}"/>
              </a:ext>
            </a:extLst>
          </p:cNvPr>
          <p:cNvSpPr>
            <a:spLocks noGrp="1"/>
          </p:cNvSpPr>
          <p:nvPr/>
        </p:nvSpPr>
        <p:spPr>
          <a:xfrm>
            <a:off x="628650" y="2105025"/>
            <a:ext cx="4953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87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A31767A-3410-44E7-9B31-726F15A6EA77}"/>
              </a:ext>
            </a:extLst>
          </p:cNvPr>
          <p:cNvSpPr>
            <a:spLocks noGrp="1"/>
          </p:cNvSpPr>
          <p:nvPr/>
        </p:nvSpPr>
        <p:spPr>
          <a:xfrm>
            <a:off x="1304925" y="2144509"/>
            <a:ext cx="35718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cs-CZ"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Talk to your supervisor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AA4BB8B-0268-43DB-8349-258B9BAB9625}"/>
              </a:ext>
            </a:extLst>
          </p:cNvPr>
          <p:cNvSpPr>
            <a:spLocks noGrp="1"/>
          </p:cNvSpPr>
          <p:nvPr/>
        </p:nvSpPr>
        <p:spPr>
          <a:xfrm>
            <a:off x="4876800" y="2134984"/>
            <a:ext cx="6191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C6D3DC"/>
                </a:solidFill>
                <a:latin typeface="Aptos"/>
                <a:ea typeface="Aptos"/>
                <a:cs typeface="Aptos"/>
              </a:defRPr>
            </a:pPr>
            <a:r>
              <a:rPr lang="en-US" sz="1425" dirty="0">
                <a:solidFill>
                  <a:srgbClr val="C6D3DC"/>
                </a:solidFill>
                <a:latin typeface="Aptos"/>
                <a:ea typeface="Aptos"/>
                <a:cs typeface="Aptos"/>
              </a:rPr>
              <a:t>possible hosts, timing and expected output</a:t>
            </a:r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46B72F0A-CB6A-40CD-88C8-3F3E8536CA2B}"/>
              </a:ext>
            </a:extLst>
          </p:cNvPr>
          <p:cNvSpPr>
            <a:spLocks noGrp="1"/>
          </p:cNvSpPr>
          <p:nvPr/>
        </p:nvSpPr>
        <p:spPr>
          <a:xfrm>
            <a:off x="628650" y="293370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799DB6D2-8C97-4EBB-9111-80A6C8BC7BF6}"/>
              </a:ext>
            </a:extLst>
          </p:cNvPr>
          <p:cNvSpPr>
            <a:spLocks noGrp="1"/>
          </p:cNvSpPr>
          <p:nvPr/>
        </p:nvSpPr>
        <p:spPr>
          <a:xfrm>
            <a:off x="628650" y="2981325"/>
            <a:ext cx="4953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87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706D577F-C7AD-4C15-BB80-AC2143725DFA}"/>
              </a:ext>
            </a:extLst>
          </p:cNvPr>
          <p:cNvSpPr>
            <a:spLocks noGrp="1"/>
          </p:cNvSpPr>
          <p:nvPr/>
        </p:nvSpPr>
        <p:spPr>
          <a:xfrm>
            <a:off x="1371600" y="2914650"/>
            <a:ext cx="35718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725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A7D658BA-71FF-4BC2-8751-75C9F5FA5A43}"/>
              </a:ext>
            </a:extLst>
          </p:cNvPr>
          <p:cNvSpPr>
            <a:spLocks noGrp="1"/>
          </p:cNvSpPr>
          <p:nvPr/>
        </p:nvSpPr>
        <p:spPr>
          <a:xfrm>
            <a:off x="5010150" y="2933700"/>
            <a:ext cx="6191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425" b="0">
                <a:solidFill>
                  <a:srgbClr val="C6D3DC"/>
                </a:solidFill>
                <a:latin typeface="Aptos"/>
                <a:ea typeface="Aptos"/>
                <a:cs typeface="Aptos"/>
              </a:defRPr>
            </a:pPr>
            <a:endParaRPr sz="1425" b="0" dirty="0">
              <a:solidFill>
                <a:srgbClr val="C6D3DC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8B90A8F0-48F6-45B4-BDC8-18BFA9B28EE2}"/>
              </a:ext>
            </a:extLst>
          </p:cNvPr>
          <p:cNvSpPr>
            <a:spLocks noGrp="1"/>
          </p:cNvSpPr>
          <p:nvPr/>
        </p:nvSpPr>
        <p:spPr>
          <a:xfrm>
            <a:off x="628650" y="3810000"/>
            <a:ext cx="495300" cy="49530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07504E8-4566-446E-A177-1B6BF9337651}"/>
              </a:ext>
            </a:extLst>
          </p:cNvPr>
          <p:cNvSpPr>
            <a:spLocks noGrp="1"/>
          </p:cNvSpPr>
          <p:nvPr/>
        </p:nvSpPr>
        <p:spPr>
          <a:xfrm>
            <a:off x="628650" y="3857625"/>
            <a:ext cx="4953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87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6665E44D-ADCD-4D36-8D16-90BFD1AEE05D}"/>
              </a:ext>
            </a:extLst>
          </p:cNvPr>
          <p:cNvSpPr>
            <a:spLocks noGrp="1"/>
          </p:cNvSpPr>
          <p:nvPr/>
        </p:nvSpPr>
        <p:spPr>
          <a:xfrm>
            <a:off x="1304925" y="3905250"/>
            <a:ext cx="35718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Contact the host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7211E012-6FFB-453E-ADAA-9FC3F12001A6}"/>
              </a:ext>
            </a:extLst>
          </p:cNvPr>
          <p:cNvSpPr>
            <a:spLocks noGrp="1"/>
          </p:cNvSpPr>
          <p:nvPr/>
        </p:nvSpPr>
        <p:spPr>
          <a:xfrm>
            <a:off x="4876800" y="3914775"/>
            <a:ext cx="6191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425" b="0">
                <a:solidFill>
                  <a:srgbClr val="C6D3DC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C6D3DC"/>
                </a:solidFill>
                <a:latin typeface="Aptos"/>
                <a:ea typeface="Aptos"/>
                <a:cs typeface="Aptos"/>
              </a:rPr>
              <a:t>confirm interest and workable dates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346C87FB-A34F-4877-A89D-0746BB3DFF8E}"/>
              </a:ext>
            </a:extLst>
          </p:cNvPr>
          <p:cNvSpPr>
            <a:spLocks noGrp="1"/>
          </p:cNvSpPr>
          <p:nvPr/>
        </p:nvSpPr>
        <p:spPr>
          <a:xfrm>
            <a:off x="1344561" y="2996996"/>
            <a:ext cx="357187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cs-CZ" sz="1725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Explore</a:t>
            </a:r>
            <a:r>
              <a:rPr lang="cs-CZ"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funding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C90CB979-A007-4E55-B9C0-3A931D2344F3}"/>
              </a:ext>
            </a:extLst>
          </p:cNvPr>
          <p:cNvSpPr>
            <a:spLocks noGrp="1"/>
          </p:cNvSpPr>
          <p:nvPr/>
        </p:nvSpPr>
        <p:spPr>
          <a:xfrm>
            <a:off x="4876800" y="3024956"/>
            <a:ext cx="6191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425" b="0">
                <a:solidFill>
                  <a:srgbClr val="C6D3DC"/>
                </a:solidFill>
                <a:latin typeface="Aptos"/>
                <a:ea typeface="Aptos"/>
                <a:cs typeface="Aptos"/>
              </a:defRPr>
            </a:pPr>
            <a:r>
              <a:rPr sz="1425" b="0" dirty="0">
                <a:solidFill>
                  <a:srgbClr val="C6D3DC"/>
                </a:solidFill>
                <a:latin typeface="Aptos"/>
                <a:ea typeface="Aptos"/>
                <a:cs typeface="Aptos"/>
              </a:rPr>
              <a:t>choose the route before completing forms</a:t>
            </a: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4577BD65-9340-4305-8B93-7C30E1D66A4E}"/>
              </a:ext>
            </a:extLst>
          </p:cNvPr>
          <p:cNvSpPr>
            <a:spLocks noGrp="1"/>
          </p:cNvSpPr>
          <p:nvPr/>
        </p:nvSpPr>
        <p:spPr>
          <a:xfrm>
            <a:off x="628650" y="4819650"/>
            <a:ext cx="10572750" cy="19050"/>
          </a:xfrm>
          <a:prstGeom prst="rect">
            <a:avLst/>
          </a:prstGeom>
          <a:solidFill>
            <a:srgbClr val="405363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F3651BA4-AB90-467E-AE5B-DCDA2BC519C4}"/>
              </a:ext>
            </a:extLst>
          </p:cNvPr>
          <p:cNvSpPr>
            <a:spLocks noGrp="1"/>
          </p:cNvSpPr>
          <p:nvPr/>
        </p:nvSpPr>
        <p:spPr>
          <a:xfrm>
            <a:off x="615745" y="5067300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75" b="1">
                <a:solidFill>
                  <a:srgbClr val="A8E300"/>
                </a:solidFill>
                <a:latin typeface="Aptos"/>
                <a:ea typeface="Aptos"/>
                <a:cs typeface="Aptos"/>
              </a:defRPr>
            </a:pP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Do not </a:t>
            </a:r>
            <a:r>
              <a:rPr lang="cs-CZ" sz="1575" b="1" dirty="0" err="1">
                <a:solidFill>
                  <a:srgbClr val="A8E300"/>
                </a:solidFill>
                <a:latin typeface="Aptos"/>
                <a:ea typeface="Aptos"/>
                <a:cs typeface="Aptos"/>
              </a:rPr>
              <a:t>wait</a:t>
            </a: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75" b="1" dirty="0" err="1">
                <a:solidFill>
                  <a:srgbClr val="A8E300"/>
                </a:solidFill>
                <a:latin typeface="Aptos"/>
                <a:ea typeface="Aptos"/>
                <a:cs typeface="Aptos"/>
              </a:rPr>
              <a:t>too</a:t>
            </a: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 long, start </a:t>
            </a:r>
            <a:r>
              <a:rPr lang="cs-CZ" sz="1575" b="1" dirty="0" err="1">
                <a:solidFill>
                  <a:srgbClr val="A8E300"/>
                </a:solidFill>
                <a:latin typeface="Aptos"/>
                <a:ea typeface="Aptos"/>
                <a:cs typeface="Aptos"/>
              </a:rPr>
              <a:t>planning</a:t>
            </a: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75" b="1" dirty="0" err="1">
                <a:solidFill>
                  <a:srgbClr val="A8E300"/>
                </a:solidFill>
                <a:latin typeface="Aptos"/>
                <a:ea typeface="Aptos"/>
                <a:cs typeface="Aptos"/>
              </a:rPr>
              <a:t>during</a:t>
            </a: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 your 1st </a:t>
            </a:r>
            <a:r>
              <a:rPr lang="cs-CZ" sz="1575" b="1" dirty="0" err="1">
                <a:solidFill>
                  <a:srgbClr val="A8E300"/>
                </a:solidFill>
                <a:latin typeface="Aptos"/>
                <a:ea typeface="Aptos"/>
                <a:cs typeface="Aptos"/>
              </a:rPr>
              <a:t>year</a:t>
            </a: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! </a:t>
            </a:r>
          </a:p>
          <a:p>
            <a:pPr algn="l">
              <a:lnSpc>
                <a:spcPct val="100000"/>
              </a:lnSpc>
              <a:buNone/>
              <a:defRPr sz="1575" b="1">
                <a:solidFill>
                  <a:srgbClr val="A8E300"/>
                </a:solidFill>
                <a:latin typeface="Aptos"/>
                <a:ea typeface="Aptos"/>
                <a:cs typeface="Aptos"/>
              </a:defRPr>
            </a:pP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It </a:t>
            </a:r>
            <a:r>
              <a:rPr lang="cs-CZ" sz="1575" b="1" dirty="0" err="1">
                <a:solidFill>
                  <a:srgbClr val="A8E300"/>
                </a:solidFill>
                <a:latin typeface="Aptos"/>
                <a:ea typeface="Aptos"/>
                <a:cs typeface="Aptos"/>
              </a:rPr>
              <a:t>is</a:t>
            </a: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75" b="1" dirty="0" err="1">
                <a:solidFill>
                  <a:srgbClr val="A8E300"/>
                </a:solidFill>
                <a:latin typeface="Aptos"/>
                <a:ea typeface="Aptos"/>
                <a:cs typeface="Aptos"/>
              </a:rPr>
              <a:t>also</a:t>
            </a: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 part of your </a:t>
            </a:r>
            <a:r>
              <a:rPr lang="cs-CZ" sz="1575" b="1" dirty="0" err="1">
                <a:solidFill>
                  <a:srgbClr val="A8E300"/>
                </a:solidFill>
                <a:latin typeface="Aptos"/>
                <a:ea typeface="Aptos"/>
                <a:cs typeface="Aptos"/>
              </a:rPr>
              <a:t>individual</a:t>
            </a: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 study </a:t>
            </a:r>
            <a:r>
              <a:rPr lang="cs-CZ" sz="1575" b="1" dirty="0" err="1">
                <a:solidFill>
                  <a:srgbClr val="A8E300"/>
                </a:solidFill>
                <a:latin typeface="Aptos"/>
                <a:ea typeface="Aptos"/>
                <a:cs typeface="Aptos"/>
              </a:rPr>
              <a:t>plan</a:t>
            </a:r>
            <a:r>
              <a:rPr lang="cs-CZ" sz="1575" b="1" dirty="0">
                <a:solidFill>
                  <a:srgbClr val="A8E300"/>
                </a:solidFill>
                <a:latin typeface="Aptos"/>
                <a:ea typeface="Aptos"/>
                <a:cs typeface="Aptos"/>
              </a:rPr>
              <a:t>! </a:t>
            </a:r>
            <a:endParaRPr sz="1575" b="1" dirty="0">
              <a:solidFill>
                <a:srgbClr val="A8E3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CAC9639F-DEBE-4749-BCB9-BEC9907D660C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C9D5DD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C9D5DD"/>
                </a:solidFill>
                <a:latin typeface="Aptos"/>
                <a:ea typeface="Aptos"/>
                <a:cs typeface="Aptos"/>
              </a:rPr>
              <a:t>SCI MUNI  |  PhD Welcome Day 2026</a:t>
            </a:r>
          </a:p>
        </p:txBody>
      </p:sp>
    </p:spTree>
    <p:extLst>
      <p:ext uri="{BB962C8B-B14F-4D97-AF65-F5344CB8AC3E}">
        <p14:creationId xmlns:p14="http://schemas.microsoft.com/office/powerpoint/2010/main" val="1145357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5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élník 20">
            <a:extLst>
              <a:ext uri="{FF2B5EF4-FFF2-40B4-BE49-F238E27FC236}">
                <a16:creationId xmlns:a16="http://schemas.microsoft.com/office/drawing/2014/main" id="{9C6D59BC-9C80-4DE0-A3C3-3236AF9CBFBF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7048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Planning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7C6960D1-2C2D-405A-9E1D-1FB38C7D28CF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7048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C6D3DC"/>
                </a:solidFill>
                <a:latin typeface="Aptos"/>
                <a:ea typeface="Aptos"/>
                <a:cs typeface="Aptos"/>
              </a:defRPr>
            </a:pPr>
            <a:r>
              <a:rPr lang="cs-CZ" sz="1500" b="0" dirty="0">
                <a:solidFill>
                  <a:srgbClr val="C6D3DC"/>
                </a:solidFill>
                <a:latin typeface="Aptos"/>
                <a:ea typeface="Aptos"/>
                <a:cs typeface="Aptos"/>
              </a:rPr>
              <a:t>Start</a:t>
            </a:r>
            <a:r>
              <a:rPr sz="1500" b="0" dirty="0">
                <a:solidFill>
                  <a:srgbClr val="C6D3DC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1" u="sng" dirty="0">
                <a:solidFill>
                  <a:srgbClr val="C6D3DC"/>
                </a:solidFill>
                <a:latin typeface="Aptos"/>
                <a:ea typeface="Aptos"/>
                <a:cs typeface="Aptos"/>
              </a:rPr>
              <a:t>a</a:t>
            </a:r>
            <a:r>
              <a:rPr lang="cs-CZ" sz="1500" b="0" u="sng" dirty="0">
                <a:solidFill>
                  <a:srgbClr val="C6D3DC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1" u="sng" dirty="0" err="1">
                <a:solidFill>
                  <a:srgbClr val="C6D3DC"/>
                </a:solidFill>
                <a:latin typeface="Aptos"/>
                <a:ea typeface="Aptos"/>
                <a:cs typeface="Aptos"/>
              </a:rPr>
              <a:t>few</a:t>
            </a:r>
            <a:r>
              <a:rPr lang="cs-CZ" sz="1500" b="1" u="sng" dirty="0">
                <a:solidFill>
                  <a:srgbClr val="C6D3DC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1" u="sng" dirty="0" err="1">
                <a:solidFill>
                  <a:srgbClr val="C6D3DC"/>
                </a:solidFill>
                <a:latin typeface="Aptos"/>
                <a:ea typeface="Aptos"/>
                <a:cs typeface="Aptos"/>
              </a:rPr>
              <a:t>months</a:t>
            </a:r>
            <a:r>
              <a:rPr lang="cs-CZ" sz="1500" b="1" u="sng" dirty="0">
                <a:solidFill>
                  <a:srgbClr val="C6D3DC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dirty="0">
                <a:solidFill>
                  <a:srgbClr val="C6D3DC"/>
                </a:solidFill>
                <a:latin typeface="Aptos"/>
                <a:ea typeface="Aptos"/>
                <a:cs typeface="Aptos"/>
              </a:rPr>
              <a:t>before the intended departure.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C490D44-5F13-4851-8C7F-E159E681B24B}"/>
              </a:ext>
            </a:extLst>
          </p:cNvPr>
          <p:cNvSpPr>
            <a:spLocks noGrp="1"/>
          </p:cNvSpPr>
          <p:nvPr/>
        </p:nvSpPr>
        <p:spPr>
          <a:xfrm>
            <a:off x="647700" y="1962150"/>
            <a:ext cx="1809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FFD400"/>
                </a:solidFill>
                <a:latin typeface="Aptos"/>
                <a:ea typeface="Aptos"/>
                <a:cs typeface="Aptos"/>
              </a:defRPr>
            </a:pPr>
            <a:r>
              <a:rPr sz="1275" b="1" dirty="0">
                <a:solidFill>
                  <a:srgbClr val="FFD400"/>
                </a:solidFill>
                <a:latin typeface="Aptos"/>
                <a:ea typeface="Aptos"/>
                <a:cs typeface="Aptos"/>
              </a:rPr>
              <a:t>5–6 MONTHS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A1A6645E-7F59-45E5-BD46-A308F2BB897C}"/>
              </a:ext>
            </a:extLst>
          </p:cNvPr>
          <p:cNvSpPr>
            <a:spLocks noGrp="1"/>
          </p:cNvSpPr>
          <p:nvPr/>
        </p:nvSpPr>
        <p:spPr>
          <a:xfrm>
            <a:off x="2552700" y="20383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26A21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33B5C24-C4DA-4E26-91F5-E90D426FFB02}"/>
              </a:ext>
            </a:extLst>
          </p:cNvPr>
          <p:cNvSpPr>
            <a:spLocks noGrp="1"/>
          </p:cNvSpPr>
          <p:nvPr/>
        </p:nvSpPr>
        <p:spPr>
          <a:xfrm>
            <a:off x="2695575" y="2105025"/>
            <a:ext cx="342900" cy="19050"/>
          </a:xfrm>
          <a:prstGeom prst="rect">
            <a:avLst/>
          </a:prstGeom>
          <a:solidFill>
            <a:srgbClr val="627382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9F359A3-CE0E-4E75-BE9F-2527EA7326D9}"/>
              </a:ext>
            </a:extLst>
          </p:cNvPr>
          <p:cNvSpPr>
            <a:spLocks noGrp="1"/>
          </p:cNvSpPr>
          <p:nvPr/>
        </p:nvSpPr>
        <p:spPr>
          <a:xfrm>
            <a:off x="3219450" y="1924050"/>
            <a:ext cx="7524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Discuss the scientific purpose, host and timing with your supervisor.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F96A51B-7C97-454B-B6E8-2F75CE1A7434}"/>
              </a:ext>
            </a:extLst>
          </p:cNvPr>
          <p:cNvSpPr>
            <a:spLocks noGrp="1"/>
          </p:cNvSpPr>
          <p:nvPr/>
        </p:nvSpPr>
        <p:spPr>
          <a:xfrm>
            <a:off x="647700" y="2990850"/>
            <a:ext cx="1809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FFD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D400"/>
                </a:solidFill>
                <a:latin typeface="Aptos"/>
                <a:ea typeface="Aptos"/>
                <a:cs typeface="Aptos"/>
              </a:rPr>
              <a:t>3–4 MONTHS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482A07BC-CE5D-4CDF-A639-9B64640315C3}"/>
              </a:ext>
            </a:extLst>
          </p:cNvPr>
          <p:cNvSpPr>
            <a:spLocks noGrp="1"/>
          </p:cNvSpPr>
          <p:nvPr/>
        </p:nvSpPr>
        <p:spPr>
          <a:xfrm>
            <a:off x="2552700" y="30670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26A21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919F38E-5EFF-435E-A197-1CF8C86016FD}"/>
              </a:ext>
            </a:extLst>
          </p:cNvPr>
          <p:cNvSpPr>
            <a:spLocks noGrp="1"/>
          </p:cNvSpPr>
          <p:nvPr/>
        </p:nvSpPr>
        <p:spPr>
          <a:xfrm>
            <a:off x="2695575" y="3133725"/>
            <a:ext cx="342900" cy="19050"/>
          </a:xfrm>
          <a:prstGeom prst="rect">
            <a:avLst/>
          </a:prstGeom>
          <a:solidFill>
            <a:srgbClr val="627382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167CC347-1816-46F3-B2CA-156A760524B7}"/>
              </a:ext>
            </a:extLst>
          </p:cNvPr>
          <p:cNvSpPr>
            <a:spLocks noGrp="1"/>
          </p:cNvSpPr>
          <p:nvPr/>
        </p:nvSpPr>
        <p:spPr>
          <a:xfrm>
            <a:off x="3219450" y="2952750"/>
            <a:ext cx="7524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Choose the funding route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,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check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deadlines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to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complete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applications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. </a:t>
            </a:r>
            <a:endParaRPr sz="1725" b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69C33F4-25D2-49EF-B8FC-B9FB0726450F}"/>
              </a:ext>
            </a:extLst>
          </p:cNvPr>
          <p:cNvSpPr>
            <a:spLocks noGrp="1"/>
          </p:cNvSpPr>
          <p:nvPr/>
        </p:nvSpPr>
        <p:spPr>
          <a:xfrm>
            <a:off x="647700" y="4019550"/>
            <a:ext cx="1809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FFD400"/>
                </a:solidFill>
                <a:latin typeface="Aptos"/>
                <a:ea typeface="Aptos"/>
                <a:cs typeface="Aptos"/>
              </a:defRPr>
            </a:pPr>
            <a:r>
              <a:rPr lang="cs-CZ" sz="1275" b="1" dirty="0">
                <a:solidFill>
                  <a:srgbClr val="FFD400"/>
                </a:solidFill>
                <a:latin typeface="Aptos"/>
                <a:ea typeface="Aptos"/>
                <a:cs typeface="Aptos"/>
              </a:rPr>
              <a:t>FEW </a:t>
            </a:r>
            <a:r>
              <a:rPr sz="1275" b="1" dirty="0">
                <a:solidFill>
                  <a:srgbClr val="FFD400"/>
                </a:solidFill>
                <a:latin typeface="Aptos"/>
                <a:ea typeface="Aptos"/>
                <a:cs typeface="Aptos"/>
              </a:rPr>
              <a:t>WEEKS</a:t>
            </a:r>
            <a:r>
              <a:rPr lang="cs-CZ" sz="1275" b="1" dirty="0">
                <a:solidFill>
                  <a:srgbClr val="FFD400"/>
                </a:solidFill>
                <a:latin typeface="Aptos"/>
                <a:ea typeface="Aptos"/>
                <a:cs typeface="Aptos"/>
              </a:rPr>
              <a:t> BEFORE </a:t>
            </a:r>
            <a:endParaRPr sz="1275" b="1" dirty="0">
              <a:solidFill>
                <a:srgbClr val="FFD40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27EC1833-0DFE-4680-B1C2-7E3ABE1AFFEE}"/>
              </a:ext>
            </a:extLst>
          </p:cNvPr>
          <p:cNvSpPr>
            <a:spLocks noGrp="1"/>
          </p:cNvSpPr>
          <p:nvPr/>
        </p:nvSpPr>
        <p:spPr>
          <a:xfrm>
            <a:off x="2552700" y="40957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26A21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A3DD969-7C9C-449C-8642-367270D93BDA}"/>
              </a:ext>
            </a:extLst>
          </p:cNvPr>
          <p:cNvSpPr>
            <a:spLocks noGrp="1"/>
          </p:cNvSpPr>
          <p:nvPr/>
        </p:nvSpPr>
        <p:spPr>
          <a:xfrm>
            <a:off x="2695575" y="4162425"/>
            <a:ext cx="342900" cy="19050"/>
          </a:xfrm>
          <a:prstGeom prst="rect">
            <a:avLst/>
          </a:prstGeom>
          <a:solidFill>
            <a:srgbClr val="627382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BE10BAD-4333-4B32-90A0-E786B12D928E}"/>
              </a:ext>
            </a:extLst>
          </p:cNvPr>
          <p:cNvSpPr>
            <a:spLocks noGrp="1"/>
          </p:cNvSpPr>
          <p:nvPr/>
        </p:nvSpPr>
        <p:spPr>
          <a:xfrm>
            <a:off x="3219450" y="3981450"/>
            <a:ext cx="7524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172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Complete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paperwork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, </a:t>
            </a:r>
            <a:r>
              <a:rPr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approvals, insurance and travel arrangements.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4C33633-0B45-4587-A9C1-75FE7232DA60}"/>
              </a:ext>
            </a:extLst>
          </p:cNvPr>
          <p:cNvSpPr>
            <a:spLocks noGrp="1"/>
          </p:cNvSpPr>
          <p:nvPr/>
        </p:nvSpPr>
        <p:spPr>
          <a:xfrm>
            <a:off x="647700" y="5048250"/>
            <a:ext cx="180975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275" b="1">
                <a:solidFill>
                  <a:srgbClr val="FFD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D400"/>
                </a:solidFill>
                <a:latin typeface="Aptos"/>
                <a:ea typeface="Aptos"/>
                <a:cs typeface="Aptos"/>
              </a:rPr>
              <a:t>BEFORE LEAVING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72747E9B-AB0B-4DFC-A37E-F50E1F4E6922}"/>
              </a:ext>
            </a:extLst>
          </p:cNvPr>
          <p:cNvSpPr>
            <a:spLocks noGrp="1"/>
          </p:cNvSpPr>
          <p:nvPr/>
        </p:nvSpPr>
        <p:spPr>
          <a:xfrm>
            <a:off x="2552700" y="51244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26A21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A73D4770-9E7A-4540-AC00-0A3F241432E0}"/>
              </a:ext>
            </a:extLst>
          </p:cNvPr>
          <p:cNvSpPr>
            <a:spLocks noGrp="1"/>
          </p:cNvSpPr>
          <p:nvPr/>
        </p:nvSpPr>
        <p:spPr>
          <a:xfrm>
            <a:off x="2695575" y="5191125"/>
            <a:ext cx="342900" cy="19050"/>
          </a:xfrm>
          <a:prstGeom prst="rect">
            <a:avLst/>
          </a:prstGeom>
          <a:solidFill>
            <a:srgbClr val="627382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FB19D572-3A44-45A8-910D-524C40AA3C9D}"/>
              </a:ext>
            </a:extLst>
          </p:cNvPr>
          <p:cNvSpPr>
            <a:spLocks noGrp="1"/>
          </p:cNvSpPr>
          <p:nvPr/>
        </p:nvSpPr>
        <p:spPr>
          <a:xfrm>
            <a:off x="3219450" y="5010150"/>
            <a:ext cx="7524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Make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sure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you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have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the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mandatory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document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required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by MU –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typically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, LA for </a:t>
            </a:r>
            <a:r>
              <a:rPr lang="cs-CZ" sz="1725" b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Traineeships</a:t>
            </a:r>
            <a:r>
              <a:rPr lang="cs-CZ" sz="1725" b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.</a:t>
            </a:r>
            <a:endParaRPr sz="1725" b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B51142F8-9E5B-492B-88A1-3B84BC7F10F3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57150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C9D5DD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C9D5DD"/>
                </a:solidFill>
                <a:latin typeface="Aptos"/>
                <a:ea typeface="Aptos"/>
                <a:cs typeface="Aptos"/>
              </a:rPr>
              <a:t>SCI MUNI  |  PhD Welcome Day 2026</a:t>
            </a:r>
          </a:p>
        </p:txBody>
      </p:sp>
    </p:spTree>
    <p:extLst>
      <p:ext uri="{BB962C8B-B14F-4D97-AF65-F5344CB8AC3E}">
        <p14:creationId xmlns:p14="http://schemas.microsoft.com/office/powerpoint/2010/main" val="1810135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3AA9853F-8245-44E6-805F-38E0D063D86A}"/>
              </a:ext>
            </a:extLst>
          </p:cNvPr>
          <p:cNvSpPr>
            <a:spLocks noGrp="1"/>
          </p:cNvSpPr>
          <p:nvPr/>
        </p:nvSpPr>
        <p:spPr>
          <a:xfrm>
            <a:off x="628650" y="514350"/>
            <a:ext cx="2476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D92D20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92D20"/>
                </a:solidFill>
                <a:latin typeface="Aptos"/>
                <a:ea typeface="Aptos"/>
                <a:cs typeface="Aptos"/>
              </a:rPr>
              <a:t>IMPORTANT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9EC37F2-D737-4A54-BB87-271FD8A36AE2}"/>
              </a:ext>
            </a:extLst>
          </p:cNvPr>
          <p:cNvSpPr>
            <a:spLocks noGrp="1"/>
          </p:cNvSpPr>
          <p:nvPr/>
        </p:nvSpPr>
        <p:spPr>
          <a:xfrm>
            <a:off x="628650" y="962025"/>
            <a:ext cx="7239000" cy="1952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buNone/>
              <a:defRPr sz="360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36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Do you have an</a:t>
            </a:r>
          </a:p>
          <a:p>
            <a:pPr algn="l">
              <a:lnSpc>
                <a:spcPct val="93000"/>
              </a:lnSpc>
              <a:buNone/>
              <a:defRPr sz="360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36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employment contract</a:t>
            </a:r>
          </a:p>
          <a:p>
            <a:pPr algn="l">
              <a:lnSpc>
                <a:spcPct val="93000"/>
              </a:lnSpc>
              <a:buNone/>
              <a:defRPr sz="360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36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with </a:t>
            </a:r>
            <a:r>
              <a:rPr lang="cs-CZ" sz="360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Faculty</a:t>
            </a:r>
            <a:r>
              <a:rPr lang="cs-CZ" sz="36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of Science </a:t>
            </a:r>
            <a:r>
              <a:rPr lang="cs-CZ" sz="360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or</a:t>
            </a:r>
            <a:r>
              <a:rPr lang="cs-CZ" sz="36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CEITEC*? </a:t>
            </a:r>
            <a:endParaRPr sz="3600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2F5F7DB-E73D-44A5-9E76-E5E65C67813E}"/>
              </a:ext>
            </a:extLst>
          </p:cNvPr>
          <p:cNvSpPr>
            <a:spLocks noGrp="1"/>
          </p:cNvSpPr>
          <p:nvPr/>
        </p:nvSpPr>
        <p:spPr>
          <a:xfrm>
            <a:off x="8667750" y="742950"/>
            <a:ext cx="1714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7500" b="1">
                <a:solidFill>
                  <a:srgbClr val="D92D20"/>
                </a:solidFill>
                <a:latin typeface="Aptos"/>
                <a:ea typeface="Aptos"/>
                <a:cs typeface="Aptos"/>
              </a:defRPr>
            </a:pPr>
            <a:r>
              <a:rPr sz="7500" b="1">
                <a:solidFill>
                  <a:srgbClr val="D92D20"/>
                </a:solidFill>
                <a:latin typeface="Aptos"/>
                <a:ea typeface="Aptos"/>
                <a:cs typeface="Aptos"/>
              </a:rPr>
              <a:t>40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B8D2A97-AB86-44A1-9907-DA750D180C04}"/>
              </a:ext>
            </a:extLst>
          </p:cNvPr>
          <p:cNvSpPr>
            <a:spLocks noGrp="1"/>
          </p:cNvSpPr>
          <p:nvPr/>
        </p:nvSpPr>
        <p:spPr>
          <a:xfrm>
            <a:off x="10048875" y="1409700"/>
            <a:ext cx="1428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175" b="1">
                <a:solidFill>
                  <a:srgbClr val="D92D20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D92D20"/>
                </a:solidFill>
                <a:latin typeface="Aptos"/>
                <a:ea typeface="Aptos"/>
                <a:cs typeface="Aptos"/>
              </a:rPr>
              <a:t>DAYS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3A842BD-2907-4670-BA99-8F7D38CE1A38}"/>
              </a:ext>
            </a:extLst>
          </p:cNvPr>
          <p:cNvSpPr>
            <a:spLocks noGrp="1"/>
          </p:cNvSpPr>
          <p:nvPr/>
        </p:nvSpPr>
        <p:spPr>
          <a:xfrm>
            <a:off x="628650" y="3333750"/>
            <a:ext cx="10934700" cy="19050"/>
          </a:xfrm>
          <a:prstGeom prst="rect">
            <a:avLst/>
          </a:prstGeom>
          <a:solidFill>
            <a:srgbClr val="C5A8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C1CD773-8E3F-431F-A832-8E0A1ED95B38}"/>
              </a:ext>
            </a:extLst>
          </p:cNvPr>
          <p:cNvSpPr>
            <a:spLocks noGrp="1"/>
          </p:cNvSpPr>
          <p:nvPr/>
        </p:nvSpPr>
        <p:spPr>
          <a:xfrm>
            <a:off x="628650" y="3714750"/>
            <a:ext cx="100965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17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1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Contact the responsible </a:t>
            </a:r>
            <a:r>
              <a:rPr sz="2175" b="1" dirty="0">
                <a:solidFill>
                  <a:srgbClr val="081525"/>
                </a:solidFill>
                <a:latin typeface="Aptos"/>
                <a:ea typeface="Aptos"/>
                <a:cs typeface="Aptos"/>
                <a:hlinkClick r:id="rId3"/>
              </a:rPr>
              <a:t>person</a:t>
            </a:r>
            <a:r>
              <a:rPr sz="21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at your department or institute </a:t>
            </a:r>
            <a:r>
              <a:rPr sz="2175" b="1" u="sng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at least 40 </a:t>
            </a:r>
            <a:r>
              <a:rPr sz="2175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days before departure.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4384D6A-83A2-405E-843C-D724BCF9F13D}"/>
              </a:ext>
            </a:extLst>
          </p:cNvPr>
          <p:cNvSpPr>
            <a:spLocks noGrp="1"/>
          </p:cNvSpPr>
          <p:nvPr/>
        </p:nvSpPr>
        <p:spPr>
          <a:xfrm>
            <a:off x="628650" y="4714875"/>
            <a:ext cx="1009650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buNone/>
              <a:defRPr sz="165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65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This is separate from </a:t>
            </a:r>
            <a:r>
              <a:rPr lang="cs-CZ" sz="165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any </a:t>
            </a:r>
            <a:r>
              <a:rPr lang="cs-CZ" sz="165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scholarship</a:t>
            </a:r>
            <a:r>
              <a:rPr lang="cs-CZ" sz="165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application. You</a:t>
            </a:r>
            <a:r>
              <a:rPr lang="cs-CZ" sz="165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and your</a:t>
            </a:r>
            <a:r>
              <a:rPr sz="165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r workplace must arrange the employment formalities. If the deadline is already close, contact them immediately.</a:t>
            </a:r>
            <a:endParaRPr lang="cs-CZ" sz="1650" b="0" dirty="0">
              <a:solidFill>
                <a:srgbClr val="101820"/>
              </a:solidFill>
              <a:latin typeface="Aptos"/>
              <a:ea typeface="Aptos"/>
              <a:cs typeface="Aptos"/>
            </a:endParaRPr>
          </a:p>
          <a:p>
            <a:pPr>
              <a:defRPr sz="165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lang="cs-CZ" sz="165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* 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The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same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principle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applies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if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you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work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for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an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employer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other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than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MU: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inform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your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employer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about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the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planned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 </a:t>
            </a:r>
            <a:r>
              <a:rPr lang="cs-CZ" sz="1400" i="1" dirty="0" err="1">
                <a:solidFill>
                  <a:srgbClr val="101820"/>
                </a:solidFill>
                <a:latin typeface="Aptos"/>
              </a:rPr>
              <a:t>stay</a:t>
            </a:r>
            <a:r>
              <a:rPr lang="cs-CZ" sz="1400" i="1" dirty="0">
                <a:solidFill>
                  <a:srgbClr val="101820"/>
                </a:solidFill>
                <a:latin typeface="Aptos"/>
              </a:rPr>
              <a:t>.</a:t>
            </a:r>
            <a:endParaRPr sz="1650" b="0" i="1" dirty="0">
              <a:solidFill>
                <a:srgbClr val="10182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3CB78E6E-226E-4AA5-80DE-1B7BC5BBDF7D}"/>
              </a:ext>
            </a:extLst>
          </p:cNvPr>
          <p:cNvSpPr>
            <a:spLocks noGrp="1"/>
          </p:cNvSpPr>
          <p:nvPr/>
        </p:nvSpPr>
        <p:spPr>
          <a:xfrm>
            <a:off x="628650" y="5924550"/>
            <a:ext cx="10934700" cy="457200"/>
          </a:xfrm>
          <a:prstGeom prst="roundRect">
            <a:avLst>
              <a:gd name="adj" fmla="val 25000"/>
            </a:avLst>
          </a:prstGeom>
          <a:solidFill>
            <a:srgbClr val="D92D2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0ED44B7-9725-46D2-83FB-3594A1589A8B}"/>
              </a:ext>
            </a:extLst>
          </p:cNvPr>
          <p:cNvSpPr>
            <a:spLocks noGrp="1"/>
          </p:cNvSpPr>
          <p:nvPr/>
        </p:nvSpPr>
        <p:spPr>
          <a:xfrm>
            <a:off x="828675" y="6029325"/>
            <a:ext cx="105156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Do not wait until the scholarship or host confirmation is final.</a:t>
            </a:r>
            <a:r>
              <a:rPr lang="cs-CZ" sz="13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The </a:t>
            </a:r>
            <a:r>
              <a:rPr lang="cs-CZ" sz="135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sooner</a:t>
            </a:r>
            <a:r>
              <a:rPr lang="cs-CZ" sz="13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35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they</a:t>
            </a:r>
            <a:r>
              <a:rPr lang="cs-CZ" sz="13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35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know</a:t>
            </a:r>
            <a:r>
              <a:rPr lang="cs-CZ" sz="13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, the </a:t>
            </a:r>
            <a:r>
              <a:rPr lang="cs-CZ" sz="135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easier</a:t>
            </a:r>
            <a:r>
              <a:rPr lang="cs-CZ" sz="13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to </a:t>
            </a:r>
            <a:r>
              <a:rPr lang="cs-CZ" sz="135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plan</a:t>
            </a:r>
            <a:r>
              <a:rPr lang="cs-CZ" sz="13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35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it</a:t>
            </a:r>
            <a:r>
              <a:rPr lang="cs-CZ" sz="13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35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will</a:t>
            </a:r>
            <a:r>
              <a:rPr lang="cs-CZ" sz="13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35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be</a:t>
            </a:r>
            <a:r>
              <a:rPr lang="cs-CZ" sz="135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.</a:t>
            </a:r>
            <a:endParaRPr sz="135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41633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5D23323-EE77-B611-0DE5-5D066551879D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s-CZ" sz="4400" b="1" kern="1200" dirty="0" err="1">
                <a:latin typeface="+mj-lt"/>
                <a:ea typeface="+mj-ea"/>
                <a:cs typeface="+mj-cs"/>
              </a:rPr>
              <a:t>Current</a:t>
            </a:r>
            <a:r>
              <a:rPr lang="cs-CZ" sz="4400" b="1" kern="1200" dirty="0">
                <a:latin typeface="+mj-lt"/>
                <a:ea typeface="+mj-ea"/>
                <a:cs typeface="+mj-cs"/>
              </a:rPr>
              <a:t> MU </a:t>
            </a:r>
            <a:r>
              <a:rPr lang="cs-CZ" sz="4400" b="1" kern="1200" dirty="0" err="1">
                <a:latin typeface="+mj-lt"/>
                <a:ea typeface="+mj-ea"/>
                <a:cs typeface="+mj-cs"/>
              </a:rPr>
              <a:t>calls</a:t>
            </a:r>
            <a:r>
              <a:rPr lang="cs-CZ" sz="4400" b="1" kern="1200" dirty="0">
                <a:latin typeface="+mj-lt"/>
                <a:ea typeface="+mj-ea"/>
                <a:cs typeface="+mj-cs"/>
              </a:rPr>
              <a:t>:</a:t>
            </a:r>
            <a:endParaRPr lang="cs-CZ" sz="4400" kern="1200" dirty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Zástupný obsah 2">
            <a:extLst>
              <a:ext uri="{FF2B5EF4-FFF2-40B4-BE49-F238E27FC236}">
                <a16:creationId xmlns:a16="http://schemas.microsoft.com/office/drawing/2014/main" id="{E00C3A66-F836-8E0E-78AD-603C63D864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0602536"/>
              </p:ext>
            </p:extLst>
          </p:nvPr>
        </p:nvGraphicFramePr>
        <p:xfrm>
          <a:off x="6194322" y="341824"/>
          <a:ext cx="5751871" cy="6029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Zástupný obsah 2">
            <a:extLst>
              <a:ext uri="{FF2B5EF4-FFF2-40B4-BE49-F238E27FC236}">
                <a16:creationId xmlns:a16="http://schemas.microsoft.com/office/drawing/2014/main" id="{A4048EBA-693D-6646-0364-9A11DD5CC2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0804234"/>
              </p:ext>
            </p:extLst>
          </p:nvPr>
        </p:nvGraphicFramePr>
        <p:xfrm>
          <a:off x="108155" y="1825625"/>
          <a:ext cx="5647442" cy="4545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096055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1B1924-632B-2EC3-3965-F06401352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52" y="815161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cs-CZ" sz="8000" dirty="0" err="1"/>
              <a:t>Our</a:t>
            </a:r>
            <a:r>
              <a:rPr lang="cs-CZ" sz="8000" dirty="0"/>
              <a:t> </a:t>
            </a:r>
            <a:r>
              <a:rPr lang="cs-CZ" sz="8000" dirty="0" err="1"/>
              <a:t>Contact</a:t>
            </a:r>
            <a:endParaRPr lang="cs-CZ" sz="8000" dirty="0"/>
          </a:p>
        </p:txBody>
      </p:sp>
      <p:graphicFrame>
        <p:nvGraphicFramePr>
          <p:cNvPr id="25" name="Zástupný obsah 2">
            <a:extLst>
              <a:ext uri="{FF2B5EF4-FFF2-40B4-BE49-F238E27FC236}">
                <a16:creationId xmlns:a16="http://schemas.microsoft.com/office/drawing/2014/main" id="{13A9C4DE-9BAC-B97E-05D3-A18DB53ADA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178405"/>
              </p:ext>
            </p:extLst>
          </p:nvPr>
        </p:nvGraphicFramePr>
        <p:xfrm>
          <a:off x="5619813" y="634326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hape 7">
            <a:extLst>
              <a:ext uri="{FF2B5EF4-FFF2-40B4-BE49-F238E27FC236}">
                <a16:creationId xmlns:a16="http://schemas.microsoft.com/office/drawing/2014/main" id="{C592ABDB-28CB-DE6F-DCA0-14239AD0A31A}"/>
              </a:ext>
            </a:extLst>
          </p:cNvPr>
          <p:cNvSpPr/>
          <p:nvPr/>
        </p:nvSpPr>
        <p:spPr>
          <a:xfrm>
            <a:off x="116873" y="3133725"/>
            <a:ext cx="5054895" cy="1241630"/>
          </a:xfrm>
          <a:prstGeom prst="roundRect">
            <a:avLst>
              <a:gd name="adj" fmla="val 7183"/>
            </a:avLst>
          </a:prstGeom>
          <a:solidFill>
            <a:schemeClr val="accent6">
              <a:lumMod val="75000"/>
            </a:schemeClr>
          </a:solidFill>
          <a:ln/>
        </p:spPr>
        <p:txBody>
          <a:bodyPr/>
          <a:lstStyle/>
          <a:p>
            <a:r>
              <a:rPr lang="cs-CZ" dirty="0" err="1">
                <a:solidFill>
                  <a:schemeClr val="bg1"/>
                </a:solidFill>
              </a:rPr>
              <a:t>We're</a:t>
            </a:r>
            <a:r>
              <a:rPr lang="cs-CZ" dirty="0">
                <a:solidFill>
                  <a:schemeClr val="bg1"/>
                </a:solidFill>
              </a:rPr>
              <a:t> here to </a:t>
            </a:r>
            <a:r>
              <a:rPr lang="cs-CZ" dirty="0" err="1">
                <a:solidFill>
                  <a:schemeClr val="bg1"/>
                </a:solidFill>
              </a:rPr>
              <a:t>address</a:t>
            </a:r>
            <a:r>
              <a:rPr lang="cs-CZ" dirty="0">
                <a:solidFill>
                  <a:schemeClr val="bg1"/>
                </a:solidFill>
              </a:rPr>
              <a:t> your </a:t>
            </a:r>
            <a:r>
              <a:rPr lang="cs-CZ" dirty="0" err="1">
                <a:solidFill>
                  <a:schemeClr val="bg1"/>
                </a:solidFill>
              </a:rPr>
              <a:t>questions</a:t>
            </a:r>
            <a:r>
              <a:rPr lang="cs-CZ" dirty="0">
                <a:solidFill>
                  <a:schemeClr val="bg1"/>
                </a:solidFill>
              </a:rPr>
              <a:t> and </a:t>
            </a:r>
            <a:r>
              <a:rPr lang="cs-CZ" dirty="0" err="1">
                <a:solidFill>
                  <a:schemeClr val="bg1"/>
                </a:solidFill>
              </a:rPr>
              <a:t>help</a:t>
            </a:r>
            <a:r>
              <a:rPr lang="cs-CZ" dirty="0">
                <a:solidFill>
                  <a:schemeClr val="bg1"/>
                </a:solidFill>
              </a:rPr>
              <a:t> </a:t>
            </a:r>
            <a:r>
              <a:rPr lang="cs-CZ" dirty="0" err="1">
                <a:solidFill>
                  <a:schemeClr val="bg1"/>
                </a:solidFill>
              </a:rPr>
              <a:t>you</a:t>
            </a:r>
            <a:r>
              <a:rPr lang="cs-CZ" dirty="0">
                <a:solidFill>
                  <a:schemeClr val="bg1"/>
                </a:solidFill>
              </a:rPr>
              <a:t>.</a:t>
            </a:r>
          </a:p>
          <a:p>
            <a:r>
              <a:rPr lang="cs-CZ" dirty="0" err="1">
                <a:solidFill>
                  <a:schemeClr val="bg1"/>
                </a:solidFill>
                <a:latin typeface="Aptos"/>
              </a:rPr>
              <a:t>You</a:t>
            </a:r>
            <a:r>
              <a:rPr lang="cs-CZ" dirty="0">
                <a:solidFill>
                  <a:schemeClr val="bg1"/>
                </a:solidFill>
                <a:latin typeface="Aptos"/>
              </a:rPr>
              <a:t> do not need to </a:t>
            </a:r>
            <a:r>
              <a:rPr lang="cs-CZ" dirty="0" err="1">
                <a:solidFill>
                  <a:schemeClr val="bg1"/>
                </a:solidFill>
                <a:latin typeface="Aptos"/>
              </a:rPr>
              <a:t>plan</a:t>
            </a:r>
            <a:r>
              <a:rPr lang="cs-CZ" dirty="0">
                <a:solidFill>
                  <a:schemeClr val="bg1"/>
                </a:solidFill>
                <a:latin typeface="Aptos"/>
              </a:rPr>
              <a:t> your mobility </a:t>
            </a:r>
            <a:r>
              <a:rPr lang="cs-CZ" dirty="0" err="1">
                <a:solidFill>
                  <a:schemeClr val="bg1"/>
                </a:solidFill>
                <a:latin typeface="Aptos"/>
              </a:rPr>
              <a:t>right</a:t>
            </a:r>
            <a:r>
              <a:rPr lang="cs-CZ" dirty="0">
                <a:solidFill>
                  <a:schemeClr val="bg1"/>
                </a:solidFill>
                <a:latin typeface="Aptos"/>
              </a:rPr>
              <a:t> </a:t>
            </a:r>
            <a:r>
              <a:rPr lang="cs-CZ" dirty="0" err="1">
                <a:solidFill>
                  <a:schemeClr val="bg1"/>
                </a:solidFill>
                <a:latin typeface="Aptos"/>
              </a:rPr>
              <a:t>now</a:t>
            </a:r>
            <a:r>
              <a:rPr lang="cs-CZ" dirty="0">
                <a:solidFill>
                  <a:schemeClr val="bg1"/>
                </a:solidFill>
                <a:latin typeface="Aptos"/>
              </a:rPr>
              <a:t>. Just </a:t>
            </a:r>
            <a:r>
              <a:rPr lang="cs-CZ" dirty="0" err="1">
                <a:solidFill>
                  <a:schemeClr val="bg1"/>
                </a:solidFill>
                <a:latin typeface="Aptos"/>
              </a:rPr>
              <a:t>remember</a:t>
            </a:r>
            <a:r>
              <a:rPr lang="cs-CZ" dirty="0">
                <a:solidFill>
                  <a:schemeClr val="bg1"/>
                </a:solidFill>
                <a:latin typeface="Aptos"/>
              </a:rPr>
              <a:t> </a:t>
            </a:r>
            <a:r>
              <a:rPr lang="cs-CZ" dirty="0" err="1">
                <a:solidFill>
                  <a:schemeClr val="bg1"/>
                </a:solidFill>
                <a:latin typeface="Aptos"/>
              </a:rPr>
              <a:t>where</a:t>
            </a:r>
            <a:r>
              <a:rPr lang="cs-CZ" dirty="0">
                <a:solidFill>
                  <a:schemeClr val="bg1"/>
                </a:solidFill>
                <a:latin typeface="Aptos"/>
              </a:rPr>
              <a:t> to </a:t>
            </a:r>
            <a:r>
              <a:rPr lang="cs-CZ" dirty="0" err="1">
                <a:solidFill>
                  <a:schemeClr val="bg1"/>
                </a:solidFill>
                <a:latin typeface="Aptos"/>
              </a:rPr>
              <a:t>find</a:t>
            </a:r>
            <a:r>
              <a:rPr lang="cs-CZ" dirty="0">
                <a:solidFill>
                  <a:schemeClr val="bg1"/>
                </a:solidFill>
                <a:latin typeface="Aptos"/>
              </a:rPr>
              <a:t> </a:t>
            </a:r>
            <a:r>
              <a:rPr lang="cs-CZ" dirty="0" err="1">
                <a:solidFill>
                  <a:schemeClr val="bg1"/>
                </a:solidFill>
                <a:latin typeface="Aptos"/>
              </a:rPr>
              <a:t>us</a:t>
            </a:r>
            <a:r>
              <a:rPr lang="cs-CZ" dirty="0">
                <a:solidFill>
                  <a:schemeClr val="bg1"/>
                </a:solidFill>
                <a:latin typeface="Aptos"/>
              </a:rPr>
              <a:t> </a:t>
            </a:r>
            <a:r>
              <a:rPr lang="cs-CZ" dirty="0" err="1">
                <a:solidFill>
                  <a:schemeClr val="bg1"/>
                </a:solidFill>
                <a:latin typeface="Aptos"/>
              </a:rPr>
              <a:t>when</a:t>
            </a:r>
            <a:r>
              <a:rPr lang="cs-CZ" dirty="0">
                <a:solidFill>
                  <a:schemeClr val="bg1"/>
                </a:solidFill>
                <a:latin typeface="Aptos"/>
              </a:rPr>
              <a:t> </a:t>
            </a:r>
            <a:r>
              <a:rPr lang="cs-CZ" dirty="0" err="1">
                <a:solidFill>
                  <a:schemeClr val="bg1"/>
                </a:solidFill>
                <a:latin typeface="Aptos"/>
              </a:rPr>
              <a:t>you</a:t>
            </a:r>
            <a:r>
              <a:rPr lang="cs-CZ" dirty="0">
                <a:solidFill>
                  <a:schemeClr val="bg1"/>
                </a:solidFill>
                <a:latin typeface="Aptos"/>
              </a:rPr>
              <a:t> are </a:t>
            </a:r>
            <a:r>
              <a:rPr lang="cs-CZ" dirty="0" err="1">
                <a:solidFill>
                  <a:schemeClr val="bg1"/>
                </a:solidFill>
                <a:latin typeface="Aptos"/>
              </a:rPr>
              <a:t>ready</a:t>
            </a:r>
            <a:r>
              <a:rPr lang="cs-CZ" dirty="0">
                <a:solidFill>
                  <a:schemeClr val="bg1"/>
                </a:solidFill>
                <a:latin typeface="Aptos"/>
              </a:rPr>
              <a:t>.</a:t>
            </a:r>
            <a:endParaRPr lang="cs-CZ" dirty="0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r>
              <a:rPr lang="cs-CZ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1042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rcRect l="2381" r="2381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53F1830C-8D5D-4FDF-931B-D3603780B7C4}"/>
              </a:ext>
            </a:extLst>
          </p:cNvPr>
          <p:cNvSpPr>
            <a:spLocks noGrp="1"/>
          </p:cNvSpPr>
          <p:nvPr/>
        </p:nvSpPr>
        <p:spPr>
          <a:xfrm>
            <a:off x="5219700" y="800100"/>
            <a:ext cx="59055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60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36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Questions</a:t>
            </a:r>
            <a:r>
              <a:rPr lang="cs-CZ" sz="36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? </a:t>
            </a:r>
            <a:endParaRPr sz="3600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9373F8C-F6E2-45B3-BD8A-9C0B9F8745A3}"/>
              </a:ext>
            </a:extLst>
          </p:cNvPr>
          <p:cNvSpPr>
            <a:spLocks noGrp="1"/>
          </p:cNvSpPr>
          <p:nvPr/>
        </p:nvSpPr>
        <p:spPr>
          <a:xfrm>
            <a:off x="5238750" y="1952625"/>
            <a:ext cx="57150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1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What research need</a:t>
            </a:r>
            <a:r>
              <a:rPr lang="cs-CZ" sz="21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210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or</a:t>
            </a:r>
            <a:r>
              <a:rPr lang="cs-CZ" sz="21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2100" b="1" dirty="0" err="1">
                <a:solidFill>
                  <a:srgbClr val="081525"/>
                </a:solidFill>
                <a:latin typeface="Aptos"/>
                <a:ea typeface="Aptos"/>
                <a:cs typeface="Aptos"/>
              </a:rPr>
              <a:t>skill</a:t>
            </a:r>
            <a:r>
              <a:rPr sz="2100" b="1" dirty="0">
                <a:solidFill>
                  <a:srgbClr val="081525"/>
                </a:solidFill>
                <a:latin typeface="Aptos"/>
                <a:ea typeface="Aptos"/>
                <a:cs typeface="Aptos"/>
              </a:rPr>
              <a:t> could a stay abroad help you solve?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8DEE8C7-1727-4B7F-8EF1-806019FE1084}"/>
              </a:ext>
            </a:extLst>
          </p:cNvPr>
          <p:cNvSpPr>
            <a:spLocks noGrp="1"/>
          </p:cNvSpPr>
          <p:nvPr/>
        </p:nvSpPr>
        <p:spPr>
          <a:xfrm>
            <a:off x="5238750" y="2924175"/>
            <a:ext cx="5810250" cy="19050"/>
          </a:xfrm>
          <a:prstGeom prst="rect">
            <a:avLst/>
          </a:prstGeom>
          <a:solidFill>
            <a:srgbClr val="C4A8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D5C0FED-B513-4DB6-822E-473E2F8B5CB0}"/>
              </a:ext>
            </a:extLst>
          </p:cNvPr>
          <p:cNvSpPr>
            <a:spLocks noGrp="1"/>
          </p:cNvSpPr>
          <p:nvPr/>
        </p:nvSpPr>
        <p:spPr>
          <a:xfrm>
            <a:off x="5238750" y="3305175"/>
            <a:ext cx="5715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950" b="1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Which institution, research group or person would be a useful host</a:t>
            </a:r>
            <a:r>
              <a:rPr lang="cs-CZ" sz="1950" b="1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for </a:t>
            </a:r>
            <a:r>
              <a:rPr lang="cs-CZ" sz="1950" b="1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you</a:t>
            </a:r>
            <a:r>
              <a:rPr sz="1950" b="1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54A8E03C-2DA5-4B9F-B1C1-9A7F3B8DC4D6}"/>
              </a:ext>
            </a:extLst>
          </p:cNvPr>
          <p:cNvSpPr>
            <a:spLocks noGrp="1"/>
          </p:cNvSpPr>
          <p:nvPr/>
        </p:nvSpPr>
        <p:spPr>
          <a:xfrm>
            <a:off x="5238750" y="4352925"/>
            <a:ext cx="5810250" cy="19050"/>
          </a:xfrm>
          <a:prstGeom prst="rect">
            <a:avLst/>
          </a:prstGeom>
          <a:solidFill>
            <a:srgbClr val="C4A8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58CAC31-563B-4472-84C5-2DCD0B7D37D4}"/>
              </a:ext>
            </a:extLst>
          </p:cNvPr>
          <p:cNvSpPr>
            <a:spLocks noGrp="1"/>
          </p:cNvSpPr>
          <p:nvPr/>
        </p:nvSpPr>
        <p:spPr>
          <a:xfrm>
            <a:off x="5238750" y="4733925"/>
            <a:ext cx="57150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950" b="1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01820"/>
                </a:solidFill>
                <a:latin typeface="Aptos"/>
                <a:ea typeface="Aptos"/>
                <a:cs typeface="Aptos"/>
              </a:rPr>
              <a:t>What is your biggest practical concern?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BD0EF65-DB33-5B49-D6D9-352797AF7DCD}"/>
              </a:ext>
            </a:extLst>
          </p:cNvPr>
          <p:cNvSpPr>
            <a:spLocks noGrp="1"/>
          </p:cNvSpPr>
          <p:nvPr/>
        </p:nvSpPr>
        <p:spPr>
          <a:xfrm>
            <a:off x="8029575" y="6210300"/>
            <a:ext cx="6191250" cy="1295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3000"/>
              </a:lnSpc>
              <a:buNone/>
              <a:defRPr sz="36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cs-CZ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  <a:ea typeface="Aptos"/>
                <a:cs typeface="Aptos"/>
              </a:rPr>
              <a:t>YOU‘VE GOT THIS!</a:t>
            </a:r>
            <a:endParaRPr sz="3600" b="1" dirty="0">
              <a:solidFill>
                <a:schemeClr val="tx1">
                  <a:lumMod val="95000"/>
                  <a:lumOff val="5000"/>
                </a:schemeClr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1259309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1038</Words>
  <Application>Microsoft Office PowerPoint</Application>
  <DocSecurity>0</DocSecurity>
  <PresentationFormat>Širokoúhlá obrazovka</PresentationFormat>
  <Paragraphs>150</Paragraphs>
  <Slides>15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ChatGPT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Our Contact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Kristýna Bajgarová</cp:lastModifiedBy>
  <cp:revision>5</cp:revision>
  <dcterms:created xsi:type="dcterms:W3CDTF">2026-09-21T13:32:23Z</dcterms:created>
  <dcterms:modified xsi:type="dcterms:W3CDTF">2026-09-21T17:33:19Z</dcterms:modified>
</cp:coreProperties>
</file>