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58" r:id="rId7"/>
    <p:sldId id="259" r:id="rId8"/>
    <p:sldId id="260" r:id="rId9"/>
    <p:sldId id="264" r:id="rId10"/>
    <p:sldId id="261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orient="horz" pos="1272" userDrawn="1">
          <p15:clr>
            <a:srgbClr val="A4A3A4"/>
          </p15:clr>
        </p15:guide>
        <p15:guide id="3" orient="horz" pos="715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orient="horz" pos="3944" userDrawn="1">
          <p15:clr>
            <a:srgbClr val="A4A3A4"/>
          </p15:clr>
        </p15:guide>
        <p15:guide id="6" pos="428" userDrawn="1">
          <p15:clr>
            <a:srgbClr val="A4A3A4"/>
          </p15:clr>
        </p15:guide>
        <p15:guide id="7" pos="7224" userDrawn="1">
          <p15:clr>
            <a:srgbClr val="A4A3A4"/>
          </p15:clr>
        </p15:guide>
        <p15:guide id="8" pos="909" userDrawn="1">
          <p15:clr>
            <a:srgbClr val="A4A3A4"/>
          </p15:clr>
        </p15:guide>
        <p15:guide id="9" pos="3688" userDrawn="1">
          <p15:clr>
            <a:srgbClr val="A4A3A4"/>
          </p15:clr>
        </p15:guide>
        <p15:guide id="10" pos="3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DC"/>
    <a:srgbClr val="9100DC"/>
    <a:srgbClr val="F01928"/>
    <a:srgbClr val="5AC8AF"/>
    <a:srgbClr val="00287D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2A1F09-F10B-4F37-89D8-C890FF869FC8}" v="1" dt="2026-09-17T08:17:43.716"/>
    <p1510:client id="{1C34FCFC-878D-D2CA-DE1A-9AC4CD6833B7}" v="2" dt="2026-09-18T09:46:06.367"/>
    <p1510:client id="{94811A17-5D4B-4E5B-9F89-C2E027D6B942}" v="7" dt="2026-09-17T07:49:27.0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268" autoAdjust="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>
        <p:guide orient="horz" pos="1117"/>
        <p:guide orient="horz" pos="1272"/>
        <p:guide orient="horz" pos="715"/>
        <p:guide orient="horz" pos="3861"/>
        <p:guide orient="horz" pos="3944"/>
        <p:guide pos="428"/>
        <p:guide pos="7224"/>
        <p:guide pos="909"/>
        <p:guide pos="3688"/>
        <p:guide pos="3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56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 altLang="cs-CZ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34D9CB-1186-4E97-85EF-EEFDD3E78B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514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61A6D36-8CFB-40FE-8D60-D2050488125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811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.muni.cz/o-nas/organizacni-struktura/vnejsi-vztahy-komunikace-a-marketing/souteze-a-ceny#muni-scientist-2026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6249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51144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>
                <a:hlinkClick r:id="rId3"/>
              </a:rPr>
              <a:t>Soutěže</a:t>
            </a:r>
            <a:r>
              <a:rPr lang="en-GB" dirty="0">
                <a:hlinkClick r:id="rId3"/>
              </a:rPr>
              <a:t> a </a:t>
            </a:r>
            <a:r>
              <a:rPr lang="en-GB" dirty="0" err="1">
                <a:hlinkClick r:id="rId3"/>
              </a:rPr>
              <a:t>ceny</a:t>
            </a:r>
            <a:r>
              <a:rPr lang="en-GB" dirty="0">
                <a:hlinkClick r:id="rId3"/>
              </a:rPr>
              <a:t> | </a:t>
            </a:r>
            <a:r>
              <a:rPr lang="en-GB" dirty="0" err="1">
                <a:hlinkClick r:id="rId3"/>
              </a:rPr>
              <a:t>Přírodovědecká</a:t>
            </a:r>
            <a:r>
              <a:rPr lang="en-GB" dirty="0">
                <a:hlinkClick r:id="rId3"/>
              </a:rPr>
              <a:t> </a:t>
            </a:r>
            <a:r>
              <a:rPr lang="en-GB" dirty="0" err="1">
                <a:hlinkClick r:id="rId3"/>
              </a:rPr>
              <a:t>fakulta</a:t>
            </a:r>
            <a:r>
              <a:rPr lang="en-GB" dirty="0">
                <a:hlinkClick r:id="rId3"/>
              </a:rPr>
              <a:t> MU | MUNI SCI</a:t>
            </a:r>
            <a:r>
              <a:rPr lang="en-GB" dirty="0"/>
              <a:t> – Hana add QR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29293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en-GB" noProof="0" dirty="0"/>
              <a:t>Click here to insert title</a:t>
            </a:r>
            <a:endParaRPr lang="cs-CZ" noProof="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marR="0" indent="0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Tx/>
              <a:buNone/>
              <a:tabLst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Tx/>
              <a:buNone/>
              <a:tabLst/>
              <a:defRPr/>
            </a:pPr>
            <a:r>
              <a:rPr lang="en-GB" noProof="0" dirty="0"/>
              <a:t>Click here to insert subtitle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205812E-EB3A-AE47-A374-ADE041595B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411" y="-49059"/>
            <a:ext cx="6071871" cy="13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84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 userDrawn="1">
          <p15:clr>
            <a:srgbClr val="FBAE40"/>
          </p15:clr>
        </p15:guide>
        <p15:guide id="2" pos="23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heading</a:t>
            </a:r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390E4E2C-8A81-45F0-A5ED-59F1EE588A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883ABA3-95FD-9A42-B54F-03A2F3CA4C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5210" y="5993069"/>
            <a:ext cx="3288914" cy="7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2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here to insert subheading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heading</a:t>
            </a:r>
            <a:endParaRPr lang="cs-CZ" dirty="0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5CA9AC87-D3DE-408C-9471-D419F47483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3442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heading</a:t>
            </a:r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1D440DD4-5185-4C05-8E91-80CB3DC67394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2000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91531ABC-E456-4507-A022-87C2E3C7A2AA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25128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6673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here to insert subheading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pPr lvl="0"/>
            <a:r>
              <a:rPr lang="en-GB" noProof="0" dirty="0"/>
              <a:t>Click here to insert heading</a:t>
            </a:r>
            <a:endParaRPr lang="cs-CZ" noProof="0" dirty="0"/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here to insert subheading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D7707F6E-62D9-4ACE-A33C-A5E15E5CDF7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2000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Zástupný symbol pro obsah 2">
            <a:extLst>
              <a:ext uri="{FF2B5EF4-FFF2-40B4-BE49-F238E27FC236}">
                <a16:creationId xmlns:a16="http://schemas.microsoft.com/office/drawing/2014/main" id="{911B9D34-B8F8-4804-B959-27E40687C897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25128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1716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,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8DF9A9-CF6E-49C8-A8BC-74FDF24B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here to insert heading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E1D20B9-1A33-484F-AB08-D95E85A9CB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A2EACA-93F7-4696-A84F-C07E4801CB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45EA606A-B012-497D-A062-93B4C5E7BD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47735" y="2596845"/>
            <a:ext cx="4125465" cy="3208441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8" name="Zástupný symbol pro obrázek 7">
            <a:extLst>
              <a:ext uri="{FF2B5EF4-FFF2-40B4-BE49-F238E27FC236}">
                <a16:creationId xmlns:a16="http://schemas.microsoft.com/office/drawing/2014/main" id="{55454331-9726-47EA-9406-7071E2CA33D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9509" y="1665288"/>
            <a:ext cx="6207791" cy="4139998"/>
          </a:xfrm>
        </p:spPr>
        <p:txBody>
          <a:bodyPr anchor="ctr"/>
          <a:lstStyle>
            <a:lvl1pPr algn="ctr">
              <a:defRPr>
                <a:solidFill>
                  <a:srgbClr val="0000DC"/>
                </a:solidFill>
              </a:defRPr>
            </a:lvl1pPr>
          </a:lstStyle>
          <a:p>
            <a:r>
              <a:rPr lang="en-GB" noProof="0" dirty="0"/>
              <a:t>Click on the icon to insert image</a:t>
            </a:r>
          </a:p>
        </p:txBody>
      </p:sp>
      <p:sp>
        <p:nvSpPr>
          <p:cNvPr id="11" name="Zástupný symbol pro text 7">
            <a:extLst>
              <a:ext uri="{FF2B5EF4-FFF2-40B4-BE49-F238E27FC236}">
                <a16:creationId xmlns:a16="http://schemas.microsoft.com/office/drawing/2014/main" id="{B0741B4D-1AE5-4AB1-8AD2-5E6FAC7F6F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here to insert subheading</a:t>
            </a:r>
          </a:p>
        </p:txBody>
      </p:sp>
    </p:spTree>
    <p:extLst>
      <p:ext uri="{BB962C8B-B14F-4D97-AF65-F5344CB8AC3E}">
        <p14:creationId xmlns:p14="http://schemas.microsoft.com/office/powerpoint/2010/main" val="383283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440000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719999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60001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here to insert subheading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en-GB" noProof="0" dirty="0"/>
              <a:t>Click here to insert heading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3741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out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51439ED6-907B-45D9-8FCC-98AE21B3C06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72000" indent="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en-GB" noProof="0" dirty="0"/>
              <a:t>Click here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3497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6" name="Nadpis 12">
            <a:extLst>
              <a:ext uri="{FF2B5EF4-FFF2-40B4-BE49-F238E27FC236}">
                <a16:creationId xmlns:a16="http://schemas.microsoft.com/office/drawing/2014/main" id="{C80D1D37-E5CA-42AD-BE6B-219FAFB546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en-GB" noProof="0" dirty="0"/>
              <a:t>Click here to insert heading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55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images,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719997" y="718712"/>
            <a:ext cx="5220001" cy="3204001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 algn="l">
              <a:lnSpc>
                <a:spcPts val="1100"/>
              </a:lnSpc>
              <a:defRPr sz="1100" b="1"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 algn="l">
              <a:lnSpc>
                <a:spcPts val="1100"/>
              </a:lnSpc>
              <a:defRPr sz="1100" b="1"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251278" y="718712"/>
            <a:ext cx="5220001" cy="3204001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GB" noProof="0" dirty="0"/>
              <a:t>Click here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172298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</p:spTree>
    <p:extLst>
      <p:ext uri="{BB962C8B-B14F-4D97-AF65-F5344CB8AC3E}">
        <p14:creationId xmlns:p14="http://schemas.microsoft.com/office/powerpoint/2010/main" val="723890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11" name="Nadpis 6">
            <a:extLst>
              <a:ext uri="{FF2B5EF4-FFF2-40B4-BE49-F238E27FC236}">
                <a16:creationId xmlns:a16="http://schemas.microsoft.com/office/drawing/2014/main" id="{210CF170-3CE8-4094-B136-F821606CD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5246518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rgbClr val="0000DC"/>
                </a:solidFill>
              </a:defRPr>
            </a:lvl1pPr>
          </a:lstStyle>
          <a:p>
            <a:r>
              <a:rPr lang="en-GB" noProof="0" dirty="0"/>
              <a:t>Click here to insert title</a:t>
            </a:r>
            <a:endParaRPr lang="cs-CZ" dirty="0"/>
          </a:p>
        </p:txBody>
      </p:sp>
      <p:sp>
        <p:nvSpPr>
          <p:cNvPr id="12" name="Podnadpis 2">
            <a:extLst>
              <a:ext uri="{FF2B5EF4-FFF2-40B4-BE49-F238E27FC236}">
                <a16:creationId xmlns:a16="http://schemas.microsoft.com/office/drawing/2014/main" id="{F805DFF4-9876-466D-A663-D549EEF819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5246518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rgbClr val="0000DC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0" dirty="0"/>
              <a:t>Click here to insert subtitle</a:t>
            </a:r>
          </a:p>
        </p:txBody>
      </p:sp>
      <p:sp>
        <p:nvSpPr>
          <p:cNvPr id="9" name="Zástupný symbol pro obrázek 7">
            <a:extLst>
              <a:ext uri="{FF2B5EF4-FFF2-40B4-BE49-F238E27FC236}">
                <a16:creationId xmlns:a16="http://schemas.microsoft.com/office/drawing/2014/main" id="{80C21443-92BF-4BF1-9C61-FDB664DC79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</p:spPr>
        <p:txBody>
          <a:bodyPr anchor="ctr"/>
          <a:lstStyle>
            <a:lvl1pPr algn="ctr">
              <a:defRPr>
                <a:solidFill>
                  <a:srgbClr val="0000DC"/>
                </a:solidFill>
              </a:defRPr>
            </a:lvl1pPr>
          </a:lstStyle>
          <a:p>
            <a:r>
              <a:rPr lang="en-GB" noProof="0" dirty="0"/>
              <a:t>Click on the icon to insert image</a:t>
            </a:r>
          </a:p>
        </p:txBody>
      </p:sp>
      <p:sp>
        <p:nvSpPr>
          <p:cNvPr id="7" name="Zástupný symbol pro zápatí 1">
            <a:extLst>
              <a:ext uri="{FF2B5EF4-FFF2-40B4-BE49-F238E27FC236}">
                <a16:creationId xmlns:a16="http://schemas.microsoft.com/office/drawing/2014/main" id="{24438A88-1921-4DF2-9F65-459AAE83D1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4925020" cy="252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82A5AAA-8A33-9546-B6D0-490C222D1A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411" y="-49059"/>
            <a:ext cx="6071871" cy="13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2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inverse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here to insert title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0" dirty="0"/>
              <a:t>Click here to insert subtitle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CBB09A67-6E39-FB41-AA61-C73355027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" y="25997"/>
            <a:ext cx="6680077" cy="146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- inverse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5246518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here to insert title</a:t>
            </a:r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5246518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0" dirty="0"/>
              <a:t>Click here to insert subtitle</a:t>
            </a:r>
          </a:p>
        </p:txBody>
      </p:sp>
      <p:sp>
        <p:nvSpPr>
          <p:cNvPr id="10" name="Zástupný symbol pro obrázek 7">
            <a:extLst>
              <a:ext uri="{FF2B5EF4-FFF2-40B4-BE49-F238E27FC236}">
                <a16:creationId xmlns:a16="http://schemas.microsoft.com/office/drawing/2014/main" id="{05C2E24A-1A94-4B14-B9BB-CA01DE5DD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on the icon to insert image</a:t>
            </a: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CC921DFF-8B97-473C-919A-06F55168BD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492502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Define footer – presentation title / department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A52A60E-955D-7B47-BA52-FF1C1DA7C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" y="25997"/>
            <a:ext cx="6680077" cy="146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24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se slide with image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rázek 7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5842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here to insert image</a:t>
            </a:r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5200" y="6127200"/>
            <a:ext cx="1119600" cy="324095"/>
          </a:xfrm>
          <a:prstGeom prst="rect">
            <a:avLst/>
          </a:prstGeom>
        </p:spPr>
      </p:pic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46E80635-6C5C-49F3-8F11-AD16586CD0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6040795"/>
            <a:ext cx="8555976" cy="510831"/>
          </a:xfrm>
        </p:spPr>
        <p:txBody>
          <a:bodyPr lIns="0" tIns="0" rIns="0" bIns="0" numCol="1" spcCol="324000">
            <a:noAutofit/>
          </a:bodyPr>
          <a:lstStyle>
            <a:lvl1pPr marL="0" marR="0" indent="0" algn="l" defTabSz="914400" rtl="0" eaLnBrk="1" fontAlgn="base" latinLnBrk="0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Tx/>
              <a:buNone/>
              <a:tabLst/>
              <a:defRPr sz="1500" b="0">
                <a:solidFill>
                  <a:schemeClr val="bg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1964211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logo slide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5">
            <a:extLst>
              <a:ext uri="{FF2B5EF4-FFF2-40B4-BE49-F238E27FC236}">
                <a16:creationId xmlns:a16="http://schemas.microsoft.com/office/drawing/2014/main" id="{5B040CE2-AEE0-F940-B2B1-2A27CE1D2F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000" y="2618763"/>
            <a:ext cx="5598000" cy="162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MUNI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03AF767-96CB-924B-BC68-2314DA48ED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2214250"/>
            <a:ext cx="11252316" cy="246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96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4DCCB8A-E23F-49B6-A0BE-D9E395C4E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7242" y="2298933"/>
            <a:ext cx="8712448" cy="226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1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1200" dirty="0" smtClean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 noProof="0" dirty="0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00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2"/>
                </a:solidFill>
                <a:latin typeface="+mj-lt"/>
              </a:defRPr>
            </a:lvl1pPr>
          </a:lstStyle>
          <a:p>
            <a:fld id="{0DE708CC-0C3F-4567-9698-B54C0F35BD31}" type="slidenum">
              <a:rPr lang="en-GB" altLang="cs-CZ" noProof="0" smtClean="0"/>
              <a:pPr/>
              <a:t>‹#›</a:t>
            </a:fld>
            <a:endParaRPr lang="en-GB" altLang="cs-CZ" noProof="0" dirty="0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Click here to insert heading</a:t>
            </a:r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800" y="1872000"/>
            <a:ext cx="10753200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Tx/>
              <a:buNone/>
              <a:tabLst/>
              <a:defRPr/>
            </a:pPr>
            <a:r>
              <a:rPr lang="en-GB" noProof="0" dirty="0"/>
              <a:t>Click here to insert text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261EE37-D899-9F44-9388-291F7C43E10B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5210" y="5993069"/>
            <a:ext cx="3288914" cy="7251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  <p:sldLayoutId id="2147483674" r:id="rId4"/>
    <p:sldLayoutId id="2147483688" r:id="rId5"/>
    <p:sldLayoutId id="2147483698" r:id="rId6"/>
    <p:sldLayoutId id="2147483673" r:id="rId7"/>
    <p:sldLayoutId id="2147483675" r:id="rId8"/>
    <p:sldLayoutId id="2147483695" r:id="rId9"/>
    <p:sldLayoutId id="2147483677" r:id="rId10"/>
    <p:sldLayoutId id="2147483686" r:id="rId11"/>
    <p:sldLayoutId id="2147483697" r:id="rId12"/>
    <p:sldLayoutId id="2147483690" r:id="rId13"/>
    <p:sldLayoutId id="2147483696" r:id="rId14"/>
    <p:sldLayoutId id="2147483694" r:id="rId15"/>
    <p:sldLayoutId id="2147483692" r:id="rId16"/>
    <p:sldLayoutId id="2147483699" r:id="rId17"/>
    <p:sldLayoutId id="2147483693" r:id="rId18"/>
  </p:sldLayoutIdLst>
  <p:hf hdr="0" dt="0"/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9pPr>
    </p:titleStyle>
    <p:bodyStyle>
      <a:lvl1pPr marL="0" marR="0" indent="0" algn="l" defTabSz="914400" rtl="0" eaLnBrk="1" fontAlgn="base" latinLnBrk="0" hangingPunct="1">
        <a:lnSpc>
          <a:spcPct val="114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500" b="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500" b="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500" b="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500" b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21"/>
        </a:buBlip>
        <a:defRPr>
          <a:solidFill>
            <a:schemeClr val="tx1"/>
          </a:solidFill>
          <a:latin typeface="+mn-lt"/>
        </a:defRPr>
      </a:lvl6pPr>
      <a:lvl7pPr marL="27432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3200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3657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35" userDrawn="1">
          <p15:clr>
            <a:srgbClr val="F26B43"/>
          </p15:clr>
        </p15:guide>
        <p15:guide id="2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s.muni.cz/auth/noticeboard/?lang=en;setlang=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hd.muni.cz/en/events-community/phd-days" TargetMode="External"/><Relationship Id="rId2" Type="http://schemas.openxmlformats.org/officeDocument/2006/relationships/hyperlink" Target="https://phd.muni.cz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6178D330-B66C-744A-9DAE-6FE0275651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Networking and opportunities | PhD Day 2026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3CDB8457-0BA6-D54B-A726-511C9A367A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en-GB" altLang="cs-CZ" noProof="0" smtClean="0"/>
              <a:pPr/>
              <a:t>1</a:t>
            </a:fld>
            <a:endParaRPr lang="en-GB" altLang="cs-CZ" noProof="0" dirty="0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98502" y="2900365"/>
            <a:ext cx="8700674" cy="1171580"/>
          </a:xfrm>
        </p:spPr>
        <p:txBody>
          <a:bodyPr/>
          <a:lstStyle/>
          <a:p>
            <a:r>
              <a:rPr lang="en-US" dirty="0"/>
              <a:t>Networking and opportunities for PhD students</a:t>
            </a:r>
            <a:endParaRPr lang="cs-CZ" dirty="0"/>
          </a:p>
        </p:txBody>
      </p:sp>
      <p:sp>
        <p:nvSpPr>
          <p:cNvPr id="7" name="Podnadpis 6"/>
          <p:cNvSpPr>
            <a:spLocks noGrp="1"/>
          </p:cNvSpPr>
          <p:nvPr>
            <p:ph type="subTitle" idx="1"/>
          </p:nvPr>
        </p:nvSpPr>
        <p:spPr>
          <a:xfrm>
            <a:off x="414000" y="4295696"/>
            <a:ext cx="11361600" cy="698497"/>
          </a:xfrm>
        </p:spPr>
        <p:txBody>
          <a:bodyPr/>
          <a:lstStyle/>
          <a:p>
            <a:r>
              <a:rPr lang="en-US" dirty="0"/>
              <a:t>Maja </a:t>
            </a:r>
            <a:r>
              <a:rPr lang="en-US" dirty="0" err="1"/>
              <a:t>Klimentic</a:t>
            </a:r>
            <a:r>
              <a:rPr lang="en-US" dirty="0"/>
              <a:t> and Hana </a:t>
            </a:r>
            <a:r>
              <a:rPr lang="en-US" dirty="0" err="1"/>
              <a:t>Selicova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613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E3EFD2-4348-FE52-7D4B-3CF0F6D3DA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103EC0-5311-6391-5999-669B6BB93C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2</a:t>
            </a:fld>
            <a:endParaRPr lang="en-GB" altLang="cs-CZ" noProof="0" dirty="0"/>
          </a:p>
        </p:txBody>
      </p:sp>
      <p:pic>
        <p:nvPicPr>
          <p:cNvPr id="6" name="Picture 5" descr="me, an introvert who never joins social gatherings: 🥲 - #hardtoswallowpill  #socialize #relationships #career #memes #9gag">
            <a:extLst>
              <a:ext uri="{FF2B5EF4-FFF2-40B4-BE49-F238E27FC236}">
                <a16:creationId xmlns:a16="http://schemas.microsoft.com/office/drawing/2014/main" id="{6F8E0DED-9735-E496-037B-6ACE9BAE7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010" y="665742"/>
            <a:ext cx="4297530" cy="510462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C7E73D-76A9-0551-A623-EB08900C7221}"/>
              </a:ext>
            </a:extLst>
          </p:cNvPr>
          <p:cNvCxnSpPr/>
          <p:nvPr/>
        </p:nvCxnSpPr>
        <p:spPr bwMode="auto">
          <a:xfrm>
            <a:off x="4704090" y="4126654"/>
            <a:ext cx="635000" cy="0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364849A-ECA3-F212-6C1F-BD477F948040}"/>
              </a:ext>
            </a:extLst>
          </p:cNvPr>
          <p:cNvSpPr txBox="1">
            <a:spLocks/>
          </p:cNvSpPr>
          <p:nvPr/>
        </p:nvSpPr>
        <p:spPr>
          <a:xfrm>
            <a:off x="4062895" y="3884362"/>
            <a:ext cx="777958" cy="694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72000" indent="0">
              <a:buFont typeface="Arial" panose="020B0604020202020204" pitchFamily="34" charset="0"/>
              <a:buNone/>
            </a:pPr>
            <a:r>
              <a:rPr lang="en-US" kern="0" dirty="0">
                <a:solidFill>
                  <a:srgbClr val="FF0000"/>
                </a:solidFill>
              </a:rPr>
              <a:t>are</a:t>
            </a:r>
            <a:endParaRPr lang="en-GB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9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5AA15-88D3-B76C-0D4E-7F07B637E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5D074E-83B2-85EB-C11D-7A18870570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FD9413-C4E3-3236-6F88-EA7651391F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3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7B37EA-AD20-17EB-405F-D56C83D2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miss 100% of shots you don’t take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871ADD-43F8-349F-5572-7257AB749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“Can I join you?”</a:t>
            </a:r>
          </a:p>
          <a:p>
            <a:r>
              <a:rPr lang="en-US" dirty="0"/>
              <a:t>Office, cohort, peers</a:t>
            </a:r>
          </a:p>
          <a:p>
            <a:pPr marL="251460" indent="-179705"/>
            <a:r>
              <a:rPr lang="en-US" dirty="0"/>
              <a:t>Field-specific activities </a:t>
            </a:r>
            <a:endParaRPr lang="en-US" dirty="0">
              <a:cs typeface="Arial"/>
            </a:endParaRPr>
          </a:p>
          <a:p>
            <a:r>
              <a:rPr lang="en-US" dirty="0"/>
              <a:t>Send that email</a:t>
            </a:r>
          </a:p>
          <a:p>
            <a:r>
              <a:rPr lang="en-US" dirty="0"/>
              <a:t>Take up space</a:t>
            </a:r>
          </a:p>
          <a:p>
            <a:r>
              <a:rPr lang="en-US" dirty="0"/>
              <a:t>You lose nothing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7200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0A1A71-D276-1E0B-8DC6-0F5B2F65C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961" y="1498464"/>
            <a:ext cx="4420928" cy="353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10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5BE5-5FC0-198E-DC49-2000B5CC0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92F399-AC41-6FB8-7DCB-C6DD5BCCB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875CB1-F5AD-5C54-C8C2-7B189CE85D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4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F22F99-834E-4731-6ADA-D1B9D735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networking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91462E-03CC-98FF-038A-C79C7FF01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6924809" cy="4139998"/>
          </a:xfrm>
        </p:spPr>
        <p:txBody>
          <a:bodyPr/>
          <a:lstStyle/>
          <a:p>
            <a:r>
              <a:rPr lang="en-US" dirty="0"/>
              <a:t>Care, actively listen, and ask questions</a:t>
            </a:r>
          </a:p>
          <a:p>
            <a:r>
              <a:rPr lang="en-US" dirty="0"/>
              <a:t>Have a goal</a:t>
            </a:r>
          </a:p>
          <a:p>
            <a:r>
              <a:rPr lang="en-US" dirty="0"/>
              <a:t>Join the youth branches of societies</a:t>
            </a:r>
          </a:p>
          <a:p>
            <a:r>
              <a:rPr lang="en-US" dirty="0"/>
              <a:t>You are more than the science you do, and so is your conversation partner</a:t>
            </a:r>
          </a:p>
          <a:p>
            <a:r>
              <a:rPr lang="en-US" dirty="0"/>
              <a:t>Follow-up</a:t>
            </a:r>
          </a:p>
          <a:p>
            <a:r>
              <a:rPr lang="en-US" dirty="0"/>
              <a:t>Be realistic: you won’t click with everyone, and you don’t have to. </a:t>
            </a:r>
          </a:p>
          <a:p>
            <a:pPr marL="7200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EC238-3C32-858A-0C25-3DC83E4014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556" b="22469"/>
          <a:stretch>
            <a:fillRect/>
          </a:stretch>
        </p:blipFill>
        <p:spPr>
          <a:xfrm>
            <a:off x="8189510" y="1405070"/>
            <a:ext cx="3282490" cy="379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6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5CF1C-C9F6-78D2-FF2B-E1AD4421C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8A1E87-5679-92D1-C3DC-5C8549A154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ACEAB1-6660-9E3A-51A4-B519930287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5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9AFB34-8F52-CA58-776D-848C3523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skills matter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9AE49E-E0B0-9FE3-9437-043EE95B3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they can always be improved</a:t>
            </a:r>
          </a:p>
          <a:p>
            <a:r>
              <a:rPr lang="en-US" dirty="0"/>
              <a:t>MMD</a:t>
            </a:r>
          </a:p>
          <a:p>
            <a:r>
              <a:rPr lang="en-GB" dirty="0"/>
              <a:t>Teaching assistance and science popularisation events</a:t>
            </a:r>
          </a:p>
          <a:p>
            <a:r>
              <a:rPr lang="en-US" dirty="0"/>
              <a:t>CERPEK MUNI</a:t>
            </a:r>
          </a:p>
          <a:p>
            <a:r>
              <a:rPr lang="en-US" dirty="0" err="1"/>
              <a:t>SciComms</a:t>
            </a:r>
            <a:r>
              <a:rPr lang="en-US" dirty="0"/>
              <a:t> – new course</a:t>
            </a:r>
          </a:p>
          <a:p>
            <a:r>
              <a:rPr lang="en-GB" dirty="0"/>
              <a:t>Books/content</a:t>
            </a:r>
          </a:p>
          <a:p>
            <a:pPr marL="7200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709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78BC69-F974-C9C6-F018-A7C951C85B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  <a:endParaRPr lang="en-GB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A68937-D537-AD46-AA5A-C9DCE041FE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6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5D99EF-E73D-8199-EEEB-046C5BCD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>
                <a:cs typeface="Arial"/>
              </a:rPr>
              <a:t>Yipee</a:t>
            </a:r>
            <a:r>
              <a:rPr lang="en-GB" dirty="0">
                <a:cs typeface="Arial"/>
              </a:rPr>
              <a:t>! You are already networking!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07D9888-9932-C589-78C4-B7851D68B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45" t="43658" r="2286" b="295"/>
          <a:stretch>
            <a:fillRect/>
          </a:stretch>
        </p:blipFill>
        <p:spPr>
          <a:xfrm>
            <a:off x="1176551" y="2778438"/>
            <a:ext cx="9840016" cy="13025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569BC6-49C2-C21B-3932-CE8E1AF85725}"/>
              </a:ext>
            </a:extLst>
          </p:cNvPr>
          <p:cNvSpPr txBox="1"/>
          <p:nvPr/>
        </p:nvSpPr>
        <p:spPr>
          <a:xfrm>
            <a:off x="3240216" y="1537729"/>
            <a:ext cx="50223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latin typeface="+mn-lt"/>
                <a:cs typeface="Arial"/>
              </a:rPr>
              <a:t>and have few new contacts :) </a:t>
            </a:r>
            <a:endParaRPr lang="en-GB" sz="2800" dirty="0" err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594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7E91D-88C0-5329-0FA7-F75768646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B2E093-5C99-DD6D-32C5-D59CCE2BA9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D4F636-0398-0583-1035-0097D9BC08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7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57A2A1-DE14-A6C1-301A-6DDDB145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cs typeface="Arial"/>
              </a:rPr>
              <a:t>Opportunities in smaller grants and fundings</a:t>
            </a:r>
          </a:p>
        </p:txBody>
      </p:sp>
      <p:pic>
        <p:nvPicPr>
          <p:cNvPr id="6" name="Content Placeholder 5" descr="Meme... Friday? Ah, well. The travel award calls for some early memes!  Deadline to apply is July 10th! Link in our bio! #AFS #Columbus #mememonday  #hatcherylife #fishmemes #sciencememes #fishfarming  #AmericanFisheriesSociety #fisheries #students #">
            <a:extLst>
              <a:ext uri="{FF2B5EF4-FFF2-40B4-BE49-F238E27FC236}">
                <a16:creationId xmlns:a16="http://schemas.microsoft.com/office/drawing/2014/main" id="{789525D3-0007-DF24-3CF3-708FB04A1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36" r="4536" b="1570"/>
          <a:stretch>
            <a:fillRect/>
          </a:stretch>
        </p:blipFill>
        <p:spPr>
          <a:xfrm>
            <a:off x="8495956" y="1537997"/>
            <a:ext cx="2977116" cy="40304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2DF7E4-1043-8FB4-A5E0-308E1F76F266}"/>
              </a:ext>
            </a:extLst>
          </p:cNvPr>
          <p:cNvSpPr txBox="1"/>
          <p:nvPr/>
        </p:nvSpPr>
        <p:spPr>
          <a:xfrm>
            <a:off x="961081" y="1695621"/>
            <a:ext cx="27431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 sz="2800" dirty="0" err="1">
              <a:latin typeface="+mn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027E1B-E8D1-247A-ACD8-161335E510C3}"/>
              </a:ext>
            </a:extLst>
          </p:cNvPr>
          <p:cNvSpPr txBox="1">
            <a:spLocks/>
          </p:cNvSpPr>
          <p:nvPr/>
        </p:nvSpPr>
        <p:spPr>
          <a:xfrm>
            <a:off x="961081" y="1642796"/>
            <a:ext cx="6764639" cy="41399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52000" marR="0" indent="-180000" algn="l" defTabSz="914400" rtl="0" eaLnBrk="1" fontAlgn="base" latinLnBrk="0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251460" indent="-179705">
              <a:buFont typeface="Arial"/>
              <a:buChar char="̶"/>
            </a:pPr>
            <a:r>
              <a:rPr lang="en-GB" dirty="0">
                <a:cs typeface="Arial"/>
              </a:rPr>
              <a:t>Winning travel grant = lower price for the group = better chance for you to actually travel for work</a:t>
            </a:r>
          </a:p>
          <a:p>
            <a:pPr marL="251460" indent="-179705">
              <a:buFont typeface="Arial"/>
              <a:buChar char="̶"/>
            </a:pPr>
            <a:r>
              <a:rPr lang="en-GB" dirty="0">
                <a:cs typeface="Arial"/>
              </a:rPr>
              <a:t>Don’t rely </a:t>
            </a:r>
            <a:r>
              <a:rPr lang="en-GB" b="1" dirty="0">
                <a:cs typeface="Arial"/>
              </a:rPr>
              <a:t>only</a:t>
            </a:r>
            <a:r>
              <a:rPr lang="en-GB" dirty="0">
                <a:cs typeface="Arial"/>
              </a:rPr>
              <a:t> on your supervisor to find opportunities</a:t>
            </a:r>
          </a:p>
          <a:p>
            <a:pPr marL="251460" indent="-179705">
              <a:buFont typeface="Arial"/>
              <a:buChar char="̶"/>
            </a:pPr>
            <a:r>
              <a:rPr lang="en-GB" dirty="0">
                <a:cs typeface="Arial"/>
              </a:rPr>
              <a:t>Snowball effect</a:t>
            </a:r>
          </a:p>
          <a:p>
            <a:pPr marL="251460" indent="-179705">
              <a:buFont typeface="Arial"/>
              <a:buChar char="̶"/>
            </a:pPr>
            <a:r>
              <a:rPr lang="en-GB" dirty="0">
                <a:cs typeface="Arial"/>
              </a:rPr>
              <a:t>Increases your writing and applying skills</a:t>
            </a:r>
          </a:p>
          <a:p>
            <a:pPr marL="323850" lvl="1" indent="0">
              <a:buFont typeface="Arial" panose="020B0604020202020204" pitchFamily="34" charset="0"/>
              <a:buNone/>
            </a:pPr>
            <a:endParaRPr lang="en-GB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6803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B3B388-EBF8-1CC8-2ADC-B894918857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AE4B96-748A-BB07-DA2F-B67B6AD4BC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8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B054ED-998E-BEBE-87A9-00633DFFC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What are the possibilities?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50D179-D363-E766-9F51-2FDBFDF22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365431"/>
            <a:ext cx="10882528" cy="4139998"/>
          </a:xfrm>
        </p:spPr>
        <p:txBody>
          <a:bodyPr vert="horz" lIns="0" tIns="0" rIns="0" bIns="0" rtlCol="0" anchor="t">
            <a:noAutofit/>
          </a:bodyPr>
          <a:lstStyle/>
          <a:p>
            <a:pPr marL="251460" indent="-179705"/>
            <a:r>
              <a:rPr lang="en-GB" dirty="0">
                <a:cs typeface="Arial"/>
              </a:rPr>
              <a:t>Student travel grants </a:t>
            </a:r>
          </a:p>
          <a:p>
            <a:pPr marL="251460" indent="-179705"/>
            <a:r>
              <a:rPr lang="en-GB" dirty="0">
                <a:cs typeface="Arial"/>
              </a:rPr>
              <a:t>Youth travel grants (can be separated from student awards)</a:t>
            </a:r>
          </a:p>
          <a:p>
            <a:pPr marL="251460" indent="-179705"/>
            <a:r>
              <a:rPr lang="en-GB" dirty="0">
                <a:cs typeface="Arial"/>
              </a:rPr>
              <a:t>Stipends for travels from bigger companies </a:t>
            </a:r>
          </a:p>
          <a:p>
            <a:pPr marL="503555" lvl="1" indent="-179705"/>
            <a:r>
              <a:rPr lang="en-GB" dirty="0">
                <a:cs typeface="Arial"/>
              </a:rPr>
              <a:t>Shimadzu stipend at Chromatography conference</a:t>
            </a:r>
          </a:p>
          <a:p>
            <a:pPr marL="251460" indent="-179705"/>
            <a:r>
              <a:rPr lang="en-GB" dirty="0">
                <a:cs typeface="Arial"/>
              </a:rPr>
              <a:t>Summer schools – some fully granted </a:t>
            </a:r>
          </a:p>
          <a:p>
            <a:pPr marL="503555" lvl="1" indent="-179705"/>
            <a:r>
              <a:rPr lang="en-GB" dirty="0">
                <a:cs typeface="Arial"/>
              </a:rPr>
              <a:t>ERASMUS participants like Debunker</a:t>
            </a:r>
            <a:endParaRPr lang="en-US" dirty="0">
              <a:cs typeface="Arial"/>
            </a:endParaRPr>
          </a:p>
          <a:p>
            <a:pPr marL="251460" indent="-179705">
              <a:buFont typeface="Arial"/>
              <a:buChar char="̶"/>
            </a:pPr>
            <a:r>
              <a:rPr lang="en-GB" dirty="0">
                <a:cs typeface="Arial"/>
              </a:rPr>
              <a:t>Out of traveling awards for funding part of your research (EDUC Mini-project)</a:t>
            </a:r>
            <a:endParaRPr lang="en-US" dirty="0">
              <a:cs typeface="Arial"/>
            </a:endParaRPr>
          </a:p>
          <a:p>
            <a:pPr marL="251460" indent="-179705">
              <a:buFont typeface="Arial"/>
              <a:buChar char="̶"/>
            </a:pPr>
            <a:r>
              <a:rPr lang="en-GB" dirty="0">
                <a:cs typeface="Arial"/>
              </a:rPr>
              <a:t>Big funds like MSCA Doctoral Networks and PhD Talent (23.09 DL)</a:t>
            </a:r>
          </a:p>
          <a:p>
            <a:pPr marL="323850" lvl="1" indent="0">
              <a:buNone/>
            </a:pP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5547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C1FC86-BA1F-F379-9651-3FA6D2FB17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Networking and opportunities | PhD Day 2026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E36736-6CA9-0706-81BA-5A126CF32F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9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173855-B452-F471-57F9-B34BEE6C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Where to search?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BF29E7-C4BB-A31E-B90C-F8EFF4868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62" y="1355624"/>
            <a:ext cx="10753200" cy="4139998"/>
          </a:xfrm>
        </p:spPr>
        <p:txBody>
          <a:bodyPr vert="horz" lIns="0" tIns="0" rIns="0" bIns="0" rtlCol="0" anchor="t">
            <a:noAutofit/>
          </a:bodyPr>
          <a:lstStyle/>
          <a:p>
            <a:pPr marL="251460" indent="-179705"/>
            <a:r>
              <a:rPr lang="en-GB" sz="2400" dirty="0">
                <a:cs typeface="Arial"/>
              </a:rPr>
              <a:t>Newsletters (all wave at Linda now!)</a:t>
            </a:r>
          </a:p>
          <a:p>
            <a:pPr marL="503555" lvl="1" indent="-179705">
              <a:buFont typeface="Arial" panose="020B0604020202020204" pitchFamily="34" charset="0"/>
              <a:buChar char="•"/>
            </a:pPr>
            <a:r>
              <a:rPr lang="en-GB" sz="1800" dirty="0">
                <a:cs typeface="Arial"/>
              </a:rPr>
              <a:t>Very useful information, opportunities and calls for students in here, READ IT!</a:t>
            </a:r>
          </a:p>
          <a:p>
            <a:pPr marL="251460" indent="-179705"/>
            <a:r>
              <a:rPr lang="en-GB" sz="2400" dirty="0">
                <a:cs typeface="Arial"/>
              </a:rPr>
              <a:t>Websites of the conferences and summer schools you are interested in</a:t>
            </a:r>
          </a:p>
          <a:p>
            <a:pPr marL="503555" lvl="1" indent="-179705">
              <a:buChar char="•"/>
            </a:pPr>
            <a:r>
              <a:rPr lang="en-GB" sz="1800" dirty="0">
                <a:cs typeface="Arial"/>
              </a:rPr>
              <a:t>Bursaries, travel awards, young investigators awards</a:t>
            </a:r>
          </a:p>
          <a:p>
            <a:pPr marL="251460" indent="-179705"/>
            <a:r>
              <a:rPr lang="en-GB" sz="2400" dirty="0">
                <a:cs typeface="Arial"/>
              </a:rPr>
              <a:t>Websites of societies of your topic</a:t>
            </a:r>
          </a:p>
          <a:p>
            <a:pPr marL="251460" indent="-179705"/>
            <a:r>
              <a:rPr lang="en-GB" sz="2400" dirty="0">
                <a:cs typeface="Arial"/>
              </a:rPr>
              <a:t>IS Noticeboard </a:t>
            </a:r>
            <a:endParaRPr lang="en-GB" sz="2400" dirty="0">
              <a:ea typeface="+mn-lt"/>
              <a:cs typeface="+mn-lt"/>
            </a:endParaRPr>
          </a:p>
          <a:p>
            <a:pPr marL="503555" lvl="1" indent="-179705">
              <a:buChar char="•"/>
            </a:pPr>
            <a:r>
              <a:rPr lang="en-GB" sz="1800" dirty="0">
                <a:ea typeface="+mn-lt"/>
                <a:cs typeface="+mn-lt"/>
                <a:hlinkClick r:id="rId3"/>
              </a:rPr>
              <a:t>https://is.muni.cz/auth/noticeboard/?lang=en;setlang=en</a:t>
            </a:r>
            <a:endParaRPr lang="en-GB" sz="1800" dirty="0">
              <a:cs typeface="Arial"/>
            </a:endParaRPr>
          </a:p>
          <a:p>
            <a:pPr marL="251460" indent="-179705"/>
            <a:r>
              <a:rPr lang="en-GB" sz="2400" dirty="0">
                <a:ea typeface="+mn-lt"/>
                <a:cs typeface="+mn-lt"/>
              </a:rPr>
              <a:t>Companies websites – can offer some part of the stipend for use of a specific product / brand</a:t>
            </a:r>
          </a:p>
          <a:p>
            <a:pPr marL="251460" indent="-179705">
              <a:buFont typeface="Arial,Sans-Serif" panose="020B0604020202020204" pitchFamily="34" charset="0"/>
            </a:pPr>
            <a:r>
              <a:rPr lang="en-GB" sz="2400" dirty="0">
                <a:ea typeface="+mn-lt"/>
                <a:cs typeface="+mn-lt"/>
              </a:rPr>
              <a:t>University websites</a:t>
            </a:r>
            <a:endParaRPr lang="en-US" sz="2400" dirty="0">
              <a:ea typeface="+mn-lt"/>
              <a:cs typeface="+mn-lt"/>
            </a:endParaRPr>
          </a:p>
          <a:p>
            <a:pPr marL="503555" lvl="1" indent="-179705">
              <a:buFont typeface="Arial,Sans-Serif" panose="020B0604020202020204" pitchFamily="34" charset="0"/>
            </a:pPr>
            <a:r>
              <a:rPr lang="en-GB" sz="1800" dirty="0">
                <a:ea typeface="+mn-lt"/>
                <a:cs typeface="+mn-lt"/>
              </a:rPr>
              <a:t>MU Young Researchers Grant?</a:t>
            </a:r>
          </a:p>
          <a:p>
            <a:pPr marL="503460" lvl="1" indent="-179705"/>
            <a:r>
              <a:rPr lang="cs-CZ" sz="1600" dirty="0" err="1">
                <a:ea typeface="+mn-lt"/>
                <a:cs typeface="+mn-lt"/>
              </a:rPr>
              <a:t>Competities</a:t>
            </a:r>
            <a:r>
              <a:rPr lang="cs-CZ" sz="1600" dirty="0">
                <a:ea typeface="+mn-lt"/>
                <a:cs typeface="+mn-lt"/>
              </a:rPr>
              <a:t> and </a:t>
            </a:r>
            <a:r>
              <a:rPr lang="cs-CZ" sz="1600" dirty="0" err="1">
                <a:ea typeface="+mn-lt"/>
                <a:cs typeface="+mn-lt"/>
              </a:rPr>
              <a:t>awards</a:t>
            </a:r>
            <a:r>
              <a:rPr lang="cs-CZ" sz="1600" dirty="0">
                <a:ea typeface="+mn-lt"/>
                <a:cs typeface="+mn-lt"/>
              </a:rPr>
              <a:t> MU </a:t>
            </a:r>
            <a:r>
              <a:rPr lang="cs-CZ" sz="1600" dirty="0">
                <a:ea typeface="+mn-lt"/>
                <a:cs typeface="+mn-lt"/>
                <a:sym typeface="Wingdings" panose="05000000000000000000" pitchFamily="2" charset="2"/>
              </a:rPr>
              <a:t> QR </a:t>
            </a:r>
            <a:r>
              <a:rPr lang="cs-CZ" sz="1600" dirty="0" err="1">
                <a:ea typeface="+mn-lt"/>
                <a:cs typeface="+mn-lt"/>
                <a:sym typeface="Wingdings" panose="05000000000000000000" pitchFamily="2" charset="2"/>
              </a:rPr>
              <a:t>code</a:t>
            </a:r>
            <a:endParaRPr lang="en-GB" sz="1600" dirty="0">
              <a:ea typeface="+mn-lt"/>
              <a:cs typeface="+mn-lt"/>
            </a:endParaRPr>
          </a:p>
        </p:txBody>
      </p:sp>
      <p:pic>
        <p:nvPicPr>
          <p:cNvPr id="6" name="Picture 5" title="Miss You Bee">
            <a:extLst>
              <a:ext uri="{FF2B5EF4-FFF2-40B4-BE49-F238E27FC236}">
                <a16:creationId xmlns:a16="http://schemas.microsoft.com/office/drawing/2014/main" id="{0EA737E7-79A9-536C-0D50-6D3DC6A41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405" y="260864"/>
            <a:ext cx="1702487" cy="17024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C4A525-9317-F311-860F-8AE5C1042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6831" y="4543425"/>
            <a:ext cx="1495007" cy="14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87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32A195-E6F2-BC78-426A-1F04217B5E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Define footer – presentation title / department</a:t>
            </a:r>
            <a:endParaRPr lang="en-GB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207F48-E086-8A86-2D2E-3FEF405E3D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altLang="cs-CZ" noProof="0" smtClean="0"/>
              <a:pPr/>
              <a:t>10</a:t>
            </a:fld>
            <a:endParaRPr lang="en-GB" altLang="cs-CZ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22488B-4D3C-6700-B99D-D759C76D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networking opportunities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916FC9-D3A4-5210-422E-9D700FEFB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PhD Centre | MUNI</a:t>
            </a:r>
            <a:endParaRPr lang="en-GB" dirty="0"/>
          </a:p>
          <a:p>
            <a:r>
              <a:rPr lang="en-GB" dirty="0">
                <a:hlinkClick r:id="rId3"/>
              </a:rPr>
              <a:t>PhD days RMU</a:t>
            </a:r>
            <a:r>
              <a:rPr lang="cs-CZ" dirty="0"/>
              <a:t> 9. – 13.11.2026</a:t>
            </a:r>
            <a:endParaRPr lang="en-GB" dirty="0"/>
          </a:p>
          <a:p>
            <a:r>
              <a:rPr lang="en-GB" dirty="0"/>
              <a:t>Dean’s BBQ</a:t>
            </a:r>
            <a:endParaRPr lang="cs-CZ" dirty="0"/>
          </a:p>
          <a:p>
            <a:r>
              <a:rPr lang="cs-CZ" dirty="0"/>
              <a:t>Night </a:t>
            </a:r>
            <a:r>
              <a:rPr lang="cs-CZ" dirty="0" err="1"/>
              <a:t>of</a:t>
            </a:r>
            <a:r>
              <a:rPr lang="cs-CZ" dirty="0"/>
              <a:t> Science</a:t>
            </a:r>
            <a:endParaRPr lang="en-GB" dirty="0"/>
          </a:p>
          <a:p>
            <a:pPr marL="7200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BB150-08D0-40EB-A21E-209858F34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721" y="2756285"/>
            <a:ext cx="5167762" cy="290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2368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_MU_EN">
  <a:themeElements>
    <a:clrScheme name="MUNI MED">
      <a:dk1>
        <a:srgbClr val="000000"/>
      </a:dk1>
      <a:lt1>
        <a:srgbClr val="FFFFFF"/>
      </a:lt1>
      <a:dk2>
        <a:srgbClr val="0000DC"/>
      </a:dk2>
      <a:lt2>
        <a:srgbClr val="FFC000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800" dirty="0" err="1" smtClean="0">
            <a:latin typeface="+mn-lt"/>
          </a:defRPr>
        </a:defPPr>
      </a:lstStyle>
    </a:tx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1" id="{10111B2A-DE3E-274E-B9F1-387D060D83B5}" vid="{0E81AA5F-3C0B-F74E-B4FB-DEBD809E0C5B}"/>
    </a:ext>
  </a:ext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53B5AE4822A745BE2CAFCD6BC9AABF" ma:contentTypeVersion="16" ma:contentTypeDescription="Vytvoří nový dokument" ma:contentTypeScope="" ma:versionID="576dc1e67532bb3b52f0b8588127259c">
  <xsd:schema xmlns:xsd="http://www.w3.org/2001/XMLSchema" xmlns:xs="http://www.w3.org/2001/XMLSchema" xmlns:p="http://schemas.microsoft.com/office/2006/metadata/properties" xmlns:ns2="0f16c7bc-751b-460a-a88d-f59477d76b1e" xmlns:ns3="42df3d61-c06d-4712-b65c-4c7e10498220" targetNamespace="http://schemas.microsoft.com/office/2006/metadata/properties" ma:root="true" ma:fieldsID="651f2ba2f7552cea54f30b161e12d030" ns2:_="" ns3:_="">
    <xsd:import namespace="0f16c7bc-751b-460a-a88d-f59477d76b1e"/>
    <xsd:import namespace="42df3d61-c06d-4712-b65c-4c7e1049822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6c7bc-751b-460a-a88d-f59477d76b1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f3d61-c06d-4712-b65c-4c7e104982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883D51-C5EE-4A9E-8042-B593F21613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16c7bc-751b-460a-a88d-f59477d76b1e"/>
    <ds:schemaRef ds:uri="42df3d61-c06d-4712-b65c-4c7e104982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A7955D-2880-4261-B2FD-9652543EC4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9F84DB-3EDC-480E-BAFA-93833B4F4378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0f16c7bc-751b-460a-a88d-f59477d76b1e"/>
    <ds:schemaRef ds:uri="http://purl.org/dc/terms/"/>
    <ds:schemaRef ds:uri="42df3d61-c06d-4712-b65c-4c7e10498220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Networking and opportunities_PhD day 2026_MK and HS</Template>
  <TotalTime>134</TotalTime>
  <Words>464</Words>
  <Application>Microsoft Office PowerPoint</Application>
  <PresentationFormat>Widescreen</PresentationFormat>
  <Paragraphs>86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Presentation_MU_EN</vt:lpstr>
      <vt:lpstr>Networking and opportunities for PhD students</vt:lpstr>
      <vt:lpstr>PowerPoint Presentation</vt:lpstr>
      <vt:lpstr>You miss 100% of shots you don’t take</vt:lpstr>
      <vt:lpstr>Tips for networking</vt:lpstr>
      <vt:lpstr>Soft skills matter</vt:lpstr>
      <vt:lpstr>Yipee! You are already networking!</vt:lpstr>
      <vt:lpstr>Opportunities in smaller grants and fundings</vt:lpstr>
      <vt:lpstr>What are the possibilities?</vt:lpstr>
      <vt:lpstr>Where to search?</vt:lpstr>
      <vt:lpstr>Upcoming networking opportunities</vt:lpstr>
    </vt:vector>
  </TitlesOfParts>
  <Company>Masarykova univerzita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Maja Klimentić</dc:creator>
  <cp:lastModifiedBy>Hana Seličová</cp:lastModifiedBy>
  <cp:revision>136</cp:revision>
  <cp:lastPrinted>1601-01-01T00:00:00Z</cp:lastPrinted>
  <dcterms:created xsi:type="dcterms:W3CDTF">2026-09-08T09:11:35Z</dcterms:created>
  <dcterms:modified xsi:type="dcterms:W3CDTF">2026-09-18T11:05:35Z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0x0101007E53B5AE4822A745BE2CAFCD6BC9AABF</vt:lpwstr>
  </property>
</Properties>
</file>