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4"/>
  </p:sldMasterIdLst>
  <p:notesMasterIdLst>
    <p:notesMasterId r:id="rId20"/>
  </p:notesMasterIdLst>
  <p:handoutMasterIdLst>
    <p:handoutMasterId r:id="rId21"/>
  </p:handoutMasterIdLst>
  <p:sldIdLst>
    <p:sldId id="259" r:id="rId5"/>
    <p:sldId id="3080" r:id="rId6"/>
    <p:sldId id="334" r:id="rId7"/>
    <p:sldId id="847" r:id="rId8"/>
    <p:sldId id="3079" r:id="rId9"/>
    <p:sldId id="258" r:id="rId10"/>
    <p:sldId id="840" r:id="rId11"/>
    <p:sldId id="841" r:id="rId12"/>
    <p:sldId id="257" r:id="rId13"/>
    <p:sldId id="838" r:id="rId14"/>
    <p:sldId id="261" r:id="rId15"/>
    <p:sldId id="839" r:id="rId16"/>
    <p:sldId id="263" r:id="rId17"/>
    <p:sldId id="846" r:id="rId18"/>
    <p:sldId id="260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0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3FA27C-5285-B470-E42B-EB1688D4DF3F}" name="Barbora Wahlová" initials="BW" userId="S::241596@muni.cz::f85e2d6d-dcd9-4664-a14a-c3cc15a318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ína Chudá" initials="KC" lastIdx="1" clrIdx="0">
    <p:extLst>
      <p:ext uri="{19B8F6BF-5375-455C-9EA6-DF929625EA0E}">
        <p15:presenceInfo xmlns:p15="http://schemas.microsoft.com/office/powerpoint/2012/main" userId="Kristína Chudá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3F"/>
    <a:srgbClr val="F01928"/>
    <a:srgbClr val="0000DC"/>
    <a:srgbClr val="008C78"/>
    <a:srgbClr val="46C8FF"/>
    <a:srgbClr val="9100DC"/>
    <a:srgbClr val="5AC8AF"/>
    <a:srgbClr val="00287D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BECFF-6C73-4C4E-8A2F-2BEF02513363}" v="48" dt="2026-09-22T08:27:38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1621" autoAdjust="0"/>
  </p:normalViewPr>
  <p:slideViewPr>
    <p:cSldViewPr snapToGrid="0">
      <p:cViewPr varScale="1">
        <p:scale>
          <a:sx n="75" d="100"/>
          <a:sy n="75" d="100"/>
        </p:scale>
        <p:origin x="1133" y="62"/>
      </p:cViewPr>
      <p:guideLst>
        <p:guide orient="horz" pos="1120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92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Paleček" userId="1cd98d5f-16b1-499c-a997-22e5ade48612" providerId="ADAL" clId="{BA52B881-5D16-4D12-BEF0-6063A895FDE8}"/>
    <pc:docChg chg="undo custSel addSld delSld modSld sldOrd">
      <pc:chgData name="Jan Paleček" userId="1cd98d5f-16b1-499c-a997-22e5ade48612" providerId="ADAL" clId="{BA52B881-5D16-4D12-BEF0-6063A895FDE8}" dt="2026-09-22T08:38:55.052" v="289" actId="47"/>
      <pc:docMkLst>
        <pc:docMk/>
      </pc:docMkLst>
      <pc:sldChg chg="ord">
        <pc:chgData name="Jan Paleček" userId="1cd98d5f-16b1-499c-a997-22e5ade48612" providerId="ADAL" clId="{BA52B881-5D16-4D12-BEF0-6063A895FDE8}" dt="2026-09-22T06:55:14.380" v="265"/>
        <pc:sldMkLst>
          <pc:docMk/>
          <pc:sldMk cId="2858111463" sldId="257"/>
        </pc:sldMkLst>
      </pc:sldChg>
      <pc:sldChg chg="modSp modAnim">
        <pc:chgData name="Jan Paleček" userId="1cd98d5f-16b1-499c-a997-22e5ade48612" providerId="ADAL" clId="{BA52B881-5D16-4D12-BEF0-6063A895FDE8}" dt="2026-09-21T18:01:25.680" v="161" actId="6549"/>
        <pc:sldMkLst>
          <pc:docMk/>
          <pc:sldMk cId="902783614" sldId="261"/>
        </pc:sldMkLst>
        <pc:spChg chg="mod">
          <ac:chgData name="Jan Paleček" userId="1cd98d5f-16b1-499c-a997-22e5ade48612" providerId="ADAL" clId="{BA52B881-5D16-4D12-BEF0-6063A895FDE8}" dt="2026-09-21T18:01:19.486" v="157" actId="20577"/>
          <ac:spMkLst>
            <pc:docMk/>
            <pc:sldMk cId="902783614" sldId="261"/>
            <ac:spMk id="20" creationId="{C91373F5-8ED2-19BF-466F-2FE1F0767064}"/>
          </ac:spMkLst>
        </pc:spChg>
        <pc:spChg chg="mod">
          <ac:chgData name="Jan Paleček" userId="1cd98d5f-16b1-499c-a997-22e5ade48612" providerId="ADAL" clId="{BA52B881-5D16-4D12-BEF0-6063A895FDE8}" dt="2026-09-21T18:01:25.680" v="161" actId="6549"/>
          <ac:spMkLst>
            <pc:docMk/>
            <pc:sldMk cId="902783614" sldId="261"/>
            <ac:spMk id="25" creationId="{B5C9A13D-E46D-FEDD-CB3F-2957AD38946C}"/>
          </ac:spMkLst>
        </pc:spChg>
      </pc:sldChg>
      <pc:sldChg chg="addSp modSp mod">
        <pc:chgData name="Jan Paleček" userId="1cd98d5f-16b1-499c-a997-22e5ade48612" providerId="ADAL" clId="{BA52B881-5D16-4D12-BEF0-6063A895FDE8}" dt="2026-09-05T09:45:00.395" v="114" actId="1036"/>
        <pc:sldMkLst>
          <pc:docMk/>
          <pc:sldMk cId="3522350606" sldId="263"/>
        </pc:sldMkLst>
        <pc:spChg chg="add mod">
          <ac:chgData name="Jan Paleček" userId="1cd98d5f-16b1-499c-a997-22e5ade48612" providerId="ADAL" clId="{BA52B881-5D16-4D12-BEF0-6063A895FDE8}" dt="2026-09-05T09:45:00.395" v="114" actId="1036"/>
          <ac:spMkLst>
            <pc:docMk/>
            <pc:sldMk cId="3522350606" sldId="263"/>
            <ac:spMk id="2" creationId="{DDBC87BC-DB1B-27B5-D07A-4879B2186D52}"/>
          </ac:spMkLst>
        </pc:spChg>
      </pc:sldChg>
      <pc:sldChg chg="modSp mod ord">
        <pc:chgData name="Jan Paleček" userId="1cd98d5f-16b1-499c-a997-22e5ade48612" providerId="ADAL" clId="{BA52B881-5D16-4D12-BEF0-6063A895FDE8}" dt="2026-09-22T06:54:21.031" v="261"/>
        <pc:sldMkLst>
          <pc:docMk/>
          <pc:sldMk cId="3227175191" sldId="838"/>
        </pc:sldMkLst>
        <pc:spChg chg="mod">
          <ac:chgData name="Jan Paleček" userId="1cd98d5f-16b1-499c-a997-22e5ade48612" providerId="ADAL" clId="{BA52B881-5D16-4D12-BEF0-6063A895FDE8}" dt="2026-09-21T17:52:10.489" v="138" actId="20577"/>
          <ac:spMkLst>
            <pc:docMk/>
            <pc:sldMk cId="3227175191" sldId="838"/>
            <ac:spMk id="9" creationId="{6B7B42BC-85BA-2F3E-5F82-56D47A5F250C}"/>
          </ac:spMkLst>
        </pc:spChg>
      </pc:sldChg>
      <pc:sldChg chg="modSp mod">
        <pc:chgData name="Jan Paleček" userId="1cd98d5f-16b1-499c-a997-22e5ade48612" providerId="ADAL" clId="{BA52B881-5D16-4D12-BEF0-6063A895FDE8}" dt="2026-09-21T18:00:49.966" v="150" actId="1036"/>
        <pc:sldMkLst>
          <pc:docMk/>
          <pc:sldMk cId="3101364257" sldId="839"/>
        </pc:sldMkLst>
        <pc:picChg chg="mod">
          <ac:chgData name="Jan Paleček" userId="1cd98d5f-16b1-499c-a997-22e5ade48612" providerId="ADAL" clId="{BA52B881-5D16-4D12-BEF0-6063A895FDE8}" dt="2026-09-21T18:00:49.966" v="150" actId="1036"/>
          <ac:picMkLst>
            <pc:docMk/>
            <pc:sldMk cId="3101364257" sldId="839"/>
            <ac:picMk id="23" creationId="{734BCDDF-41FA-73DB-16A7-B11F835B9419}"/>
          </ac:picMkLst>
        </pc:picChg>
      </pc:sldChg>
      <pc:sldChg chg="modSp mod">
        <pc:chgData name="Jan Paleček" userId="1cd98d5f-16b1-499c-a997-22e5ade48612" providerId="ADAL" clId="{BA52B881-5D16-4D12-BEF0-6063A895FDE8}" dt="2026-09-21T17:52:03.204" v="136" actId="20577"/>
        <pc:sldMkLst>
          <pc:docMk/>
          <pc:sldMk cId="546898567" sldId="840"/>
        </pc:sldMkLst>
        <pc:spChg chg="mod">
          <ac:chgData name="Jan Paleček" userId="1cd98d5f-16b1-499c-a997-22e5ade48612" providerId="ADAL" clId="{BA52B881-5D16-4D12-BEF0-6063A895FDE8}" dt="2026-09-21T17:52:03.204" v="136" actId="20577"/>
          <ac:spMkLst>
            <pc:docMk/>
            <pc:sldMk cId="546898567" sldId="840"/>
            <ac:spMk id="3" creationId="{269E9561-025F-7D2F-C3A6-4753EC93CEA3}"/>
          </ac:spMkLst>
        </pc:spChg>
      </pc:sldChg>
      <pc:sldChg chg="modSp mod">
        <pc:chgData name="Jan Paleček" userId="1cd98d5f-16b1-499c-a997-22e5ade48612" providerId="ADAL" clId="{BA52B881-5D16-4D12-BEF0-6063A895FDE8}" dt="2026-09-21T17:51:47.342" v="134" actId="20577"/>
        <pc:sldMkLst>
          <pc:docMk/>
          <pc:sldMk cId="1543772027" sldId="841"/>
        </pc:sldMkLst>
        <pc:spChg chg="mod">
          <ac:chgData name="Jan Paleček" userId="1cd98d5f-16b1-499c-a997-22e5ade48612" providerId="ADAL" clId="{BA52B881-5D16-4D12-BEF0-6063A895FDE8}" dt="2026-09-21T17:51:47.342" v="134" actId="20577"/>
          <ac:spMkLst>
            <pc:docMk/>
            <pc:sldMk cId="1543772027" sldId="841"/>
            <ac:spMk id="3" creationId="{269E9561-025F-7D2F-C3A6-4753EC93CEA3}"/>
          </ac:spMkLst>
        </pc:spChg>
      </pc:sldChg>
      <pc:sldChg chg="del mod modShow">
        <pc:chgData name="Jan Paleček" userId="1cd98d5f-16b1-499c-a997-22e5ade48612" providerId="ADAL" clId="{BA52B881-5D16-4D12-BEF0-6063A895FDE8}" dt="2026-09-22T06:33:38.223" v="257" actId="47"/>
        <pc:sldMkLst>
          <pc:docMk/>
          <pc:sldMk cId="1101685622" sldId="842"/>
        </pc:sldMkLst>
      </pc:sldChg>
      <pc:sldChg chg="del mod modShow">
        <pc:chgData name="Jan Paleček" userId="1cd98d5f-16b1-499c-a997-22e5ade48612" providerId="ADAL" clId="{BA52B881-5D16-4D12-BEF0-6063A895FDE8}" dt="2026-09-22T08:38:55.052" v="289" actId="47"/>
        <pc:sldMkLst>
          <pc:docMk/>
          <pc:sldMk cId="3155521253" sldId="845"/>
        </pc:sldMkLst>
      </pc:sldChg>
      <pc:sldChg chg="addSp modSp mod">
        <pc:chgData name="Jan Paleček" userId="1cd98d5f-16b1-499c-a997-22e5ade48612" providerId="ADAL" clId="{BA52B881-5D16-4D12-BEF0-6063A895FDE8}" dt="2026-09-21T18:10:57.072" v="179" actId="14100"/>
        <pc:sldMkLst>
          <pc:docMk/>
          <pc:sldMk cId="2929868753" sldId="846"/>
        </pc:sldMkLst>
        <pc:spChg chg="add mod">
          <ac:chgData name="Jan Paleček" userId="1cd98d5f-16b1-499c-a997-22e5ade48612" providerId="ADAL" clId="{BA52B881-5D16-4D12-BEF0-6063A895FDE8}" dt="2026-09-21T18:09:38.983" v="176" actId="208"/>
          <ac:spMkLst>
            <pc:docMk/>
            <pc:sldMk cId="2929868753" sldId="846"/>
            <ac:spMk id="6" creationId="{4AC25E0D-BB3C-8151-FD0A-F03278A36305}"/>
          </ac:spMkLst>
        </pc:spChg>
        <pc:picChg chg="add mod">
          <ac:chgData name="Jan Paleček" userId="1cd98d5f-16b1-499c-a997-22e5ade48612" providerId="ADAL" clId="{BA52B881-5D16-4D12-BEF0-6063A895FDE8}" dt="2026-09-21T18:06:18.353" v="173" actId="1037"/>
          <ac:picMkLst>
            <pc:docMk/>
            <pc:sldMk cId="2929868753" sldId="846"/>
            <ac:picMk id="5" creationId="{2A617F2C-0294-CE3C-1AC6-A83E6463EE9C}"/>
          </ac:picMkLst>
        </pc:picChg>
        <pc:picChg chg="add mod">
          <ac:chgData name="Jan Paleček" userId="1cd98d5f-16b1-499c-a997-22e5ade48612" providerId="ADAL" clId="{BA52B881-5D16-4D12-BEF0-6063A895FDE8}" dt="2026-09-21T18:10:57.072" v="179" actId="14100"/>
          <ac:picMkLst>
            <pc:docMk/>
            <pc:sldMk cId="2929868753" sldId="846"/>
            <ac:picMk id="8" creationId="{F7DD6D01-395B-DA2E-DE0A-F1EA749B6C11}"/>
          </ac:picMkLst>
        </pc:picChg>
      </pc:sldChg>
      <pc:sldChg chg="modSp modAnim">
        <pc:chgData name="Jan Paleček" userId="1cd98d5f-16b1-499c-a997-22e5ade48612" providerId="ADAL" clId="{BA52B881-5D16-4D12-BEF0-6063A895FDE8}" dt="2026-09-22T08:27:38.507" v="288" actId="20577"/>
        <pc:sldMkLst>
          <pc:docMk/>
          <pc:sldMk cId="1697058636" sldId="847"/>
        </pc:sldMkLst>
        <pc:spChg chg="mod">
          <ac:chgData name="Jan Paleček" userId="1cd98d5f-16b1-499c-a997-22e5ade48612" providerId="ADAL" clId="{BA52B881-5D16-4D12-BEF0-6063A895FDE8}" dt="2026-09-22T08:27:38.507" v="288" actId="20577"/>
          <ac:spMkLst>
            <pc:docMk/>
            <pc:sldMk cId="1697058636" sldId="847"/>
            <ac:spMk id="3" creationId="{19217CC1-88FE-C597-4923-88127FFA31A6}"/>
          </ac:spMkLst>
        </pc:spChg>
      </pc:sldChg>
      <pc:sldChg chg="del mod modShow">
        <pc:chgData name="Jan Paleček" userId="1cd98d5f-16b1-499c-a997-22e5ade48612" providerId="ADAL" clId="{BA52B881-5D16-4D12-BEF0-6063A895FDE8}" dt="2026-09-22T06:32:53.015" v="256" actId="47"/>
        <pc:sldMkLst>
          <pc:docMk/>
          <pc:sldMk cId="4117406605" sldId="848"/>
        </pc:sldMkLst>
      </pc:sldChg>
      <pc:sldChg chg="del">
        <pc:chgData name="Jan Paleček" userId="1cd98d5f-16b1-499c-a997-22e5ade48612" providerId="ADAL" clId="{BA52B881-5D16-4D12-BEF0-6063A895FDE8}" dt="2026-09-21T15:32:40.258" v="116" actId="47"/>
        <pc:sldMkLst>
          <pc:docMk/>
          <pc:sldMk cId="19922147" sldId="2197"/>
        </pc:sldMkLst>
      </pc:sldChg>
      <pc:sldChg chg="del">
        <pc:chgData name="Jan Paleček" userId="1cd98d5f-16b1-499c-a997-22e5ade48612" providerId="ADAL" clId="{BA52B881-5D16-4D12-BEF0-6063A895FDE8}" dt="2026-09-21T15:32:37.130" v="115" actId="47"/>
        <pc:sldMkLst>
          <pc:docMk/>
          <pc:sldMk cId="1518410237" sldId="2198"/>
        </pc:sldMkLst>
      </pc:sldChg>
      <pc:sldChg chg="modSp mod">
        <pc:chgData name="Jan Paleček" userId="1cd98d5f-16b1-499c-a997-22e5ade48612" providerId="ADAL" clId="{BA52B881-5D16-4D12-BEF0-6063A895FDE8}" dt="2026-09-21T17:50:51.948" v="132" actId="1035"/>
        <pc:sldMkLst>
          <pc:docMk/>
          <pc:sldMk cId="3451576828" sldId="3079"/>
        </pc:sldMkLst>
        <pc:picChg chg="mod">
          <ac:chgData name="Jan Paleček" userId="1cd98d5f-16b1-499c-a997-22e5ade48612" providerId="ADAL" clId="{BA52B881-5D16-4D12-BEF0-6063A895FDE8}" dt="2026-09-21T17:50:51.948" v="132" actId="1035"/>
          <ac:picMkLst>
            <pc:docMk/>
            <pc:sldMk cId="3451576828" sldId="3079"/>
            <ac:picMk id="7" creationId="{0BDDB319-DB6A-6187-2844-A4B73C6F0D9A}"/>
          </ac:picMkLst>
        </pc:picChg>
      </pc:sldChg>
      <pc:sldChg chg="modSp new mod">
        <pc:chgData name="Jan Paleček" userId="1cd98d5f-16b1-499c-a997-22e5ade48612" providerId="ADAL" clId="{BA52B881-5D16-4D12-BEF0-6063A895FDE8}" dt="2026-09-21T18:33:19.296" v="255" actId="5793"/>
        <pc:sldMkLst>
          <pc:docMk/>
          <pc:sldMk cId="2264780055" sldId="3080"/>
        </pc:sldMkLst>
        <pc:spChg chg="mod">
          <ac:chgData name="Jan Paleček" userId="1cd98d5f-16b1-499c-a997-22e5ade48612" providerId="ADAL" clId="{BA52B881-5D16-4D12-BEF0-6063A895FDE8}" dt="2026-09-21T18:30:27.110" v="186" actId="20577"/>
          <ac:spMkLst>
            <pc:docMk/>
            <pc:sldMk cId="2264780055" sldId="3080"/>
            <ac:spMk id="4" creationId="{FBC3FC77-2FA6-6442-3971-2D7A8DC416DC}"/>
          </ac:spMkLst>
        </pc:spChg>
        <pc:spChg chg="mod">
          <ac:chgData name="Jan Paleček" userId="1cd98d5f-16b1-499c-a997-22e5ade48612" providerId="ADAL" clId="{BA52B881-5D16-4D12-BEF0-6063A895FDE8}" dt="2026-09-21T18:33:19.296" v="255" actId="5793"/>
          <ac:spMkLst>
            <pc:docMk/>
            <pc:sldMk cId="2264780055" sldId="3080"/>
            <ac:spMk id="5" creationId="{30483E51-DBB1-496F-9198-D6EB686D0023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is.muni.cz/do/sci/web/HRA/Dotazniky_pro_phd_studenty/?lang=en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is.muni.cz/do/sci/web/HRA/Dotazniky_pro_phd_studenty/?lang=e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33F61-E724-4B86-BB98-7D6322A450FF}" type="doc">
      <dgm:prSet loTypeId="urn:diagrams.loki3.com/VaryingWidthList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38C5EFB0-FD8F-4BA5-8766-785714021D90}">
      <dgm:prSet custT="1"/>
      <dgm:spPr/>
      <dgm:t>
        <a:bodyPr tIns="0" bIns="0"/>
        <a:lstStyle/>
        <a:p>
          <a:pPr algn="ctr"/>
          <a:r>
            <a:rPr lang="cs-CZ" sz="1800" b="0" i="0" kern="1200" baseline="0" dirty="0" err="1"/>
            <a:t>Share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with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us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your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views</a:t>
          </a:r>
          <a:r>
            <a:rPr lang="cs-CZ" sz="1800" b="0" i="0" kern="1200" baseline="0" dirty="0"/>
            <a:t> - </a:t>
          </a:r>
          <a:r>
            <a:rPr lang="cs-CZ" sz="1800" b="1" i="0" kern="1200" baseline="0" dirty="0" err="1">
              <a:solidFill>
                <a:srgbClr val="FFFF00"/>
              </a:solidFill>
            </a:rPr>
            <a:t>questionnaire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</a:rPr>
            <a:t>will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</a:rPr>
            <a:t>be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distributed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after</a:t>
          </a:r>
          <a:r>
            <a:rPr lang="cs-CZ" sz="1800" b="0" i="0" kern="1200" baseline="0" dirty="0"/>
            <a:t> the PhD </a:t>
          </a:r>
          <a:r>
            <a:rPr lang="cs-CZ" sz="1800" b="0" i="0" kern="1200" baseline="0" dirty="0" err="1"/>
            <a:t>Day</a:t>
          </a:r>
          <a:r>
            <a:rPr lang="cs-CZ" sz="1800" b="0" i="0" kern="1200" baseline="0" dirty="0"/>
            <a:t>. </a:t>
          </a:r>
        </a:p>
        <a:p>
          <a:pPr algn="ctr"/>
          <a:r>
            <a:rPr lang="cs-CZ" sz="1800" b="0" i="0" kern="1200" baseline="0" dirty="0" err="1"/>
            <a:t>Your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opinions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expressed</a:t>
          </a:r>
          <a:r>
            <a:rPr lang="cs-CZ" sz="1800" b="0" i="0" kern="1200" baseline="0" dirty="0"/>
            <a:t> in Questionnaire </a:t>
          </a:r>
          <a:r>
            <a:rPr lang="cs-CZ" sz="1800" b="0" i="0" kern="1200" baseline="0" dirty="0" err="1"/>
            <a:t>Surveys</a:t>
          </a:r>
          <a:r>
            <a:rPr lang="cs-CZ" sz="1800" b="0" i="0" kern="1200" baseline="0" dirty="0"/>
            <a:t> in </a:t>
          </a:r>
          <a:r>
            <a:rPr lang="cs-CZ" sz="1800" b="0" i="0" kern="1200" baseline="0" dirty="0" err="1"/>
            <a:t>previous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years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you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can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find</a:t>
          </a:r>
          <a:r>
            <a:rPr lang="cs-CZ" sz="1800" b="0" i="0" kern="1200" baseline="0" dirty="0"/>
            <a:t> </a:t>
          </a:r>
          <a:r>
            <a:rPr lang="cs-CZ" sz="1800" b="1" i="0" kern="1200" baseline="0" dirty="0" err="1">
              <a:solidFill>
                <a:srgbClr val="FFFF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here</a:t>
          </a:r>
          <a:r>
            <a:rPr lang="cs-CZ" sz="1800" b="1" i="0" kern="1200" baseline="0" dirty="0">
              <a:solidFill>
                <a:srgbClr val="FFFF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endParaRPr lang="cs-CZ" sz="1800" b="1" kern="1200" dirty="0">
            <a:solidFill>
              <a:srgbClr val="FFFF00"/>
            </a:solidFill>
          </a:endParaRPr>
        </a:p>
      </dgm:t>
    </dgm:pt>
    <dgm:pt modelId="{0AD3DBCD-71E3-4682-B2BA-D01D1F3577AA}" type="parTrans" cxnId="{8AD0D632-04A7-4B2D-AC94-E209D62AC22D}">
      <dgm:prSet/>
      <dgm:spPr/>
      <dgm:t>
        <a:bodyPr/>
        <a:lstStyle/>
        <a:p>
          <a:endParaRPr lang="en-GB"/>
        </a:p>
      </dgm:t>
    </dgm:pt>
    <dgm:pt modelId="{5C28CD69-86CE-44EB-BC3C-433F31E99710}" type="sibTrans" cxnId="{8AD0D632-04A7-4B2D-AC94-E209D62AC22D}">
      <dgm:prSet/>
      <dgm:spPr/>
      <dgm:t>
        <a:bodyPr/>
        <a:lstStyle/>
        <a:p>
          <a:endParaRPr lang="en-GB"/>
        </a:p>
      </dgm:t>
    </dgm:pt>
    <dgm:pt modelId="{7877A255-D7E3-4CE1-896F-C88DB6CCC448}" type="pres">
      <dgm:prSet presAssocID="{53933F61-E724-4B86-BB98-7D6322A450FF}" presName="Name0" presStyleCnt="0">
        <dgm:presLayoutVars>
          <dgm:resizeHandles/>
        </dgm:presLayoutVars>
      </dgm:prSet>
      <dgm:spPr/>
    </dgm:pt>
    <dgm:pt modelId="{7D0BB973-8BE7-41E7-9855-C711D06A4692}" type="pres">
      <dgm:prSet presAssocID="{38C5EFB0-FD8F-4BA5-8766-785714021D90}" presName="text" presStyleLbl="node1" presStyleIdx="0" presStyleCnt="1" custScaleX="385920" custScaleY="47977" custLinFactNeighborY="16495">
        <dgm:presLayoutVars>
          <dgm:bulletEnabled val="1"/>
        </dgm:presLayoutVars>
      </dgm:prSet>
      <dgm:spPr/>
    </dgm:pt>
  </dgm:ptLst>
  <dgm:cxnLst>
    <dgm:cxn modelId="{089BF429-8DBF-46CD-A7E7-DED5BD83F9E3}" type="presOf" srcId="{53933F61-E724-4B86-BB98-7D6322A450FF}" destId="{7877A255-D7E3-4CE1-896F-C88DB6CCC448}" srcOrd="0" destOrd="0" presId="urn:diagrams.loki3.com/VaryingWidthList"/>
    <dgm:cxn modelId="{8AD0D632-04A7-4B2D-AC94-E209D62AC22D}" srcId="{53933F61-E724-4B86-BB98-7D6322A450FF}" destId="{38C5EFB0-FD8F-4BA5-8766-785714021D90}" srcOrd="0" destOrd="0" parTransId="{0AD3DBCD-71E3-4682-B2BA-D01D1F3577AA}" sibTransId="{5C28CD69-86CE-44EB-BC3C-433F31E99710}"/>
    <dgm:cxn modelId="{F9FB0EBF-03B0-4930-9ABC-44D1CD204717}" type="presOf" srcId="{38C5EFB0-FD8F-4BA5-8766-785714021D90}" destId="{7D0BB973-8BE7-41E7-9855-C711D06A4692}" srcOrd="0" destOrd="0" presId="urn:diagrams.loki3.com/VaryingWidthList"/>
    <dgm:cxn modelId="{3DF2C852-622C-432A-9C60-05659BB217DA}" type="presParOf" srcId="{7877A255-D7E3-4CE1-896F-C88DB6CCC448}" destId="{7D0BB973-8BE7-41E7-9855-C711D06A4692}" srcOrd="0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BB973-8BE7-41E7-9855-C711D06A4692}">
      <dsp:nvSpPr>
        <dsp:cNvPr id="0" name=""/>
        <dsp:cNvSpPr/>
      </dsp:nvSpPr>
      <dsp:spPr>
        <a:xfrm>
          <a:off x="0" y="1011959"/>
          <a:ext cx="10851709" cy="11408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4572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i="0" kern="1200" baseline="0" dirty="0" err="1"/>
            <a:t>Share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with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us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your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views</a:t>
          </a:r>
          <a:r>
            <a:rPr lang="cs-CZ" sz="1800" b="0" i="0" kern="1200" baseline="0" dirty="0"/>
            <a:t> - </a:t>
          </a:r>
          <a:r>
            <a:rPr lang="cs-CZ" sz="1800" b="1" i="0" kern="1200" baseline="0" dirty="0" err="1">
              <a:solidFill>
                <a:srgbClr val="FFFF00"/>
              </a:solidFill>
            </a:rPr>
            <a:t>questionnaire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</a:rPr>
            <a:t>will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</a:rPr>
            <a:t>be</a:t>
          </a:r>
          <a:r>
            <a:rPr lang="cs-CZ" sz="1800" b="1" i="0" kern="1200" baseline="0" dirty="0">
              <a:solidFill>
                <a:srgbClr val="FFFF00"/>
              </a:solidFill>
            </a:rPr>
            <a:t> </a:t>
          </a:r>
          <a:r>
            <a:rPr lang="cs-CZ" sz="1800" b="1" i="0" kern="1200" baseline="0" dirty="0" err="1">
              <a:solidFill>
                <a:srgbClr val="FFFF00"/>
              </a:solidFill>
              <a:latin typeface="Arial"/>
              <a:ea typeface="+mn-ea"/>
              <a:cs typeface="+mn-cs"/>
            </a:rPr>
            <a:t>distributed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after</a:t>
          </a:r>
          <a:r>
            <a:rPr lang="cs-CZ" sz="1800" b="0" i="0" kern="1200" baseline="0" dirty="0"/>
            <a:t> the PhD </a:t>
          </a:r>
          <a:r>
            <a:rPr lang="cs-CZ" sz="1800" b="0" i="0" kern="1200" baseline="0" dirty="0" err="1"/>
            <a:t>Day</a:t>
          </a:r>
          <a:r>
            <a:rPr lang="cs-CZ" sz="1800" b="0" i="0" kern="1200" baseline="0" dirty="0"/>
            <a:t>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i="0" kern="1200" baseline="0" dirty="0" err="1"/>
            <a:t>Your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opinions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expressed</a:t>
          </a:r>
          <a:r>
            <a:rPr lang="cs-CZ" sz="1800" b="0" i="0" kern="1200" baseline="0" dirty="0"/>
            <a:t> in Questionnaire </a:t>
          </a:r>
          <a:r>
            <a:rPr lang="cs-CZ" sz="1800" b="0" i="0" kern="1200" baseline="0" dirty="0" err="1"/>
            <a:t>Surveys</a:t>
          </a:r>
          <a:r>
            <a:rPr lang="cs-CZ" sz="1800" b="0" i="0" kern="1200" baseline="0" dirty="0"/>
            <a:t> in </a:t>
          </a:r>
          <a:r>
            <a:rPr lang="cs-CZ" sz="1800" b="0" i="0" kern="1200" baseline="0" dirty="0" err="1"/>
            <a:t>previous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years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you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can</a:t>
          </a:r>
          <a:r>
            <a:rPr lang="cs-CZ" sz="1800" b="0" i="0" kern="1200" baseline="0" dirty="0"/>
            <a:t> </a:t>
          </a:r>
          <a:r>
            <a:rPr lang="cs-CZ" sz="1800" b="0" i="0" kern="1200" baseline="0" dirty="0" err="1"/>
            <a:t>find</a:t>
          </a:r>
          <a:r>
            <a:rPr lang="cs-CZ" sz="1800" b="0" i="0" kern="1200" baseline="0" dirty="0"/>
            <a:t> </a:t>
          </a:r>
          <a:r>
            <a:rPr lang="cs-CZ" sz="1800" b="1" i="0" kern="1200" baseline="0" dirty="0" err="1">
              <a:solidFill>
                <a:srgbClr val="FFFF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here</a:t>
          </a:r>
          <a:r>
            <a:rPr lang="cs-CZ" sz="1800" b="1" i="0" kern="1200" baseline="0" dirty="0">
              <a:solidFill>
                <a:srgbClr val="FFFF0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endParaRPr lang="cs-CZ" sz="1800" b="1" kern="1200" dirty="0">
            <a:solidFill>
              <a:srgbClr val="FFFF00"/>
            </a:solidFill>
          </a:endParaRPr>
        </a:p>
      </dsp:txBody>
      <dsp:txXfrm>
        <a:off x="0" y="1011959"/>
        <a:ext cx="10851709" cy="1140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25839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F22D5-8275-836A-D77B-78A98F2F9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BE34D-BE7E-3A73-16DF-1E9926B22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CE615-2F1E-447D-F5F1-DB4B58DAC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E4767-E9FC-C4B7-653B-1DA62EB9F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71556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Love science! </a:t>
            </a:r>
            <a:r>
              <a:rPr lang="cs-CZ" dirty="0" err="1"/>
              <a:t>Want</a:t>
            </a:r>
            <a:r>
              <a:rPr lang="cs-CZ" dirty="0"/>
              <a:t> to </a:t>
            </a:r>
            <a:r>
              <a:rPr lang="cs-CZ" dirty="0" err="1"/>
              <a:t>advance</a:t>
            </a:r>
            <a:r>
              <a:rPr lang="cs-CZ" dirty="0"/>
              <a:t> and </a:t>
            </a:r>
            <a:r>
              <a:rPr lang="cs-CZ" dirty="0" err="1"/>
              <a:t>contribute</a:t>
            </a:r>
            <a:r>
              <a:rPr lang="cs-CZ" dirty="0"/>
              <a:t>! </a:t>
            </a:r>
          </a:p>
          <a:p>
            <a:r>
              <a:rPr lang="cs-CZ" dirty="0"/>
              <a:t>Many </a:t>
            </a:r>
            <a:r>
              <a:rPr lang="cs-CZ" dirty="0" err="1"/>
              <a:t>different</a:t>
            </a:r>
            <a:r>
              <a:rPr lang="cs-CZ" dirty="0"/>
              <a:t> </a:t>
            </a:r>
            <a:r>
              <a:rPr lang="cs-CZ" dirty="0" err="1"/>
              <a:t>ways</a:t>
            </a:r>
            <a:r>
              <a:rPr lang="cs-CZ" dirty="0"/>
              <a:t> </a:t>
            </a:r>
            <a:r>
              <a:rPr lang="cs-CZ" dirty="0" err="1"/>
              <a:t>how</a:t>
            </a:r>
            <a:r>
              <a:rPr lang="cs-CZ" dirty="0"/>
              <a:t> to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involved</a:t>
            </a:r>
            <a:r>
              <a:rPr lang="cs-CZ" dirty="0"/>
              <a:t> … and just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PhD (</a:t>
            </a:r>
            <a:r>
              <a:rPr lang="cs-CZ" dirty="0" err="1"/>
              <a:t>others</a:t>
            </a:r>
            <a:r>
              <a:rPr lang="cs-CZ" dirty="0"/>
              <a:t> are </a:t>
            </a:r>
            <a:r>
              <a:rPr lang="cs-CZ" dirty="0" err="1"/>
              <a:t>research</a:t>
            </a:r>
            <a:r>
              <a:rPr lang="cs-CZ" dirty="0"/>
              <a:t> </a:t>
            </a:r>
            <a:r>
              <a:rPr lang="cs-CZ" dirty="0" err="1"/>
              <a:t>technician</a:t>
            </a:r>
            <a:r>
              <a:rPr lang="cs-CZ" dirty="0"/>
              <a:t> </a:t>
            </a:r>
            <a:r>
              <a:rPr lang="cs-CZ" dirty="0" err="1"/>
              <a:t>etc</a:t>
            </a:r>
            <a:r>
              <a:rPr lang="cs-CZ" dirty="0"/>
              <a:t> </a:t>
            </a:r>
            <a:r>
              <a:rPr lang="cs-CZ" dirty="0" err="1"/>
              <a:t>etc</a:t>
            </a:r>
            <a:r>
              <a:rPr lang="cs-CZ" dirty="0"/>
              <a:t>)</a:t>
            </a:r>
          </a:p>
          <a:p>
            <a:endParaRPr lang="cs-CZ" dirty="0"/>
          </a:p>
          <a:p>
            <a:r>
              <a:rPr lang="cs-CZ" dirty="0"/>
              <a:t>PhD – </a:t>
            </a:r>
            <a:r>
              <a:rPr lang="cs-CZ" dirty="0" err="1"/>
              <a:t>independence</a:t>
            </a:r>
            <a:r>
              <a:rPr lang="cs-CZ" dirty="0"/>
              <a:t>, </a:t>
            </a:r>
            <a:r>
              <a:rPr lang="cs-CZ" dirty="0" err="1"/>
              <a:t>desire</a:t>
            </a:r>
            <a:r>
              <a:rPr lang="cs-CZ" dirty="0"/>
              <a:t> to </a:t>
            </a:r>
            <a:r>
              <a:rPr lang="cs-CZ" dirty="0" err="1"/>
              <a:t>work</a:t>
            </a:r>
            <a:r>
              <a:rPr lang="cs-CZ" dirty="0"/>
              <a:t> on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own</a:t>
            </a:r>
            <a:r>
              <a:rPr lang="cs-CZ" dirty="0"/>
              <a:t>, </a:t>
            </a:r>
            <a:r>
              <a:rPr lang="cs-CZ" dirty="0" err="1"/>
              <a:t>take</a:t>
            </a:r>
            <a:r>
              <a:rPr lang="cs-CZ" dirty="0"/>
              <a:t> </a:t>
            </a:r>
            <a:r>
              <a:rPr lang="cs-CZ" dirty="0" err="1"/>
              <a:t>responsibility</a:t>
            </a:r>
            <a:r>
              <a:rPr lang="cs-CZ" dirty="0"/>
              <a:t>, </a:t>
            </a:r>
            <a:r>
              <a:rPr lang="cs-CZ" dirty="0" err="1"/>
              <a:t>become</a:t>
            </a:r>
            <a:r>
              <a:rPr lang="cs-CZ" dirty="0"/>
              <a:t> leader</a:t>
            </a:r>
          </a:p>
          <a:p>
            <a:endParaRPr lang="cs-CZ" dirty="0"/>
          </a:p>
          <a:p>
            <a:r>
              <a:rPr lang="cs-CZ" dirty="0" err="1"/>
              <a:t>Important</a:t>
            </a:r>
            <a:r>
              <a:rPr lang="cs-CZ" dirty="0"/>
              <a:t> </a:t>
            </a:r>
            <a:r>
              <a:rPr lang="cs-CZ" dirty="0" err="1"/>
              <a:t>decision</a:t>
            </a:r>
            <a:r>
              <a:rPr lang="cs-CZ" dirty="0"/>
              <a:t> and </a:t>
            </a:r>
            <a:r>
              <a:rPr lang="cs-CZ" dirty="0" err="1"/>
              <a:t>career</a:t>
            </a:r>
            <a:r>
              <a:rPr lang="cs-CZ" dirty="0"/>
              <a:t> step </a:t>
            </a:r>
          </a:p>
          <a:p>
            <a:r>
              <a:rPr lang="cs-CZ" dirty="0" err="1"/>
              <a:t>Demanding</a:t>
            </a:r>
            <a:r>
              <a:rPr lang="cs-CZ" dirty="0"/>
              <a:t> </a:t>
            </a:r>
            <a:r>
              <a:rPr lang="cs-CZ" dirty="0" err="1"/>
              <a:t>task</a:t>
            </a:r>
            <a:r>
              <a:rPr lang="cs-CZ" dirty="0"/>
              <a:t> and </a:t>
            </a:r>
            <a:r>
              <a:rPr lang="cs-CZ" dirty="0" err="1"/>
              <a:t>obligation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3-4 </a:t>
            </a:r>
            <a:r>
              <a:rPr lang="cs-CZ" dirty="0" err="1"/>
              <a:t>years</a:t>
            </a:r>
            <a:r>
              <a:rPr lang="cs-CZ" dirty="0"/>
              <a:t> and much </a:t>
            </a:r>
            <a:r>
              <a:rPr lang="cs-CZ" dirty="0" err="1"/>
              <a:t>beyond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Obligation</a:t>
            </a:r>
            <a:r>
              <a:rPr lang="cs-CZ" dirty="0"/>
              <a:t> and </a:t>
            </a:r>
            <a:r>
              <a:rPr lang="cs-CZ" dirty="0" err="1"/>
              <a:t>contract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all</a:t>
            </a:r>
            <a:r>
              <a:rPr lang="cs-CZ" dirty="0"/>
              <a:t> </a:t>
            </a:r>
            <a:r>
              <a:rPr lang="cs-CZ" dirty="0" err="1"/>
              <a:t>parties</a:t>
            </a:r>
            <a:endParaRPr lang="cs-CZ" dirty="0"/>
          </a:p>
          <a:p>
            <a:pPr lvl="1"/>
            <a:r>
              <a:rPr lang="cs-CZ" dirty="0" err="1"/>
              <a:t>Students</a:t>
            </a:r>
            <a:endParaRPr lang="cs-CZ" dirty="0"/>
          </a:p>
          <a:p>
            <a:pPr lvl="1"/>
            <a:r>
              <a:rPr lang="cs-CZ" dirty="0"/>
              <a:t>Supervisor(s)</a:t>
            </a:r>
          </a:p>
          <a:p>
            <a:pPr lvl="1"/>
            <a:r>
              <a:rPr lang="cs-CZ" dirty="0" err="1"/>
              <a:t>Doctoral</a:t>
            </a:r>
            <a:r>
              <a:rPr lang="cs-CZ" dirty="0"/>
              <a:t> </a:t>
            </a:r>
            <a:r>
              <a:rPr lang="cs-CZ" dirty="0" err="1"/>
              <a:t>Boards</a:t>
            </a:r>
            <a:r>
              <a:rPr lang="cs-CZ" dirty="0"/>
              <a:t>!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22727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12294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6576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Contipro</a:t>
            </a:r>
            <a:r>
              <a:rPr lang="cs-CZ" dirty="0"/>
              <a:t> – stánek na </a:t>
            </a:r>
            <a:r>
              <a:rPr lang="cs-CZ" dirty="0" err="1"/>
              <a:t>coffee</a:t>
            </a:r>
            <a:r>
              <a:rPr lang="cs-CZ" dirty="0"/>
              <a:t>, </a:t>
            </a:r>
            <a:r>
              <a:rPr lang="cs-CZ" dirty="0" err="1"/>
              <a:t>career</a:t>
            </a:r>
            <a:r>
              <a:rPr lang="cs-CZ" dirty="0"/>
              <a:t> and </a:t>
            </a:r>
            <a:r>
              <a:rPr lang="cs-CZ" dirty="0" err="1"/>
              <a:t>interdisciplinary</a:t>
            </a:r>
            <a:r>
              <a:rPr lang="cs-CZ" dirty="0"/>
              <a:t> </a:t>
            </a:r>
            <a:r>
              <a:rPr lang="cs-CZ" dirty="0" err="1"/>
              <a:t>experiences</a:t>
            </a:r>
            <a:r>
              <a:rPr lang="cs-CZ" dirty="0"/>
              <a:t>…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6D36-8CFB-40FE-8D60-D2050488125D}" type="slidenum">
              <a:rPr lang="cs-CZ" altLang="cs-CZ" smtClean="0"/>
              <a:pPr/>
              <a:t>15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8330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en-GB" noProof="0"/>
              <a:t>Click here to insert title.</a:t>
            </a:r>
            <a:endParaRPr lang="cs-CZ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here to insert subtitle.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03B8725-3CA7-4088-9AC7-3B8D350B8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414000"/>
            <a:ext cx="3989460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3C72F33-5814-4290-ADD2-2E71F6D374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inverse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PhD Day 2020 - Faculty of Science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here to insert title.</a:t>
            </a:r>
            <a:endParaRPr lang="cs-CZ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here to insert subtitle.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3FF059B-D148-465C-8CD4-240B473E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3" y="414000"/>
            <a:ext cx="3989453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591A812-7BC5-4403-97EE-D1F0A09F7B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 hasCustomPrompt="1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D24C919-E981-4DDE-BF40-DF68FCC890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137" y="1695074"/>
            <a:ext cx="5218413" cy="38967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28" hasCustomPrompt="1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 baseline="0"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C77A548-9C33-4CA2-BDC8-01D5FEB521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440000" y="1692002"/>
            <a:ext cx="3311525" cy="2230711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US"/>
              <a:t>Click here to insert text.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US"/>
              <a:t>Click here to insert text.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en-US"/>
              <a:t>Click here to insert text.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719999" y="1692002"/>
            <a:ext cx="3311525" cy="2230711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160001" y="1692002"/>
            <a:ext cx="3311525" cy="2230711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E853A1B5-5FD4-49E4-8F32-D7D0DFFDF3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without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4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/>
              <a:t>Second level</a:t>
            </a:r>
            <a:endParaRPr lang="cs-CZ"/>
          </a:p>
          <a:p>
            <a:pPr lvl="2"/>
            <a:r>
              <a:rPr lang="en-GB"/>
              <a:t>Third level</a:t>
            </a:r>
            <a:endParaRPr lang="cs-CZ"/>
          </a:p>
        </p:txBody>
      </p:sp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137" y="692150"/>
            <a:ext cx="5218413" cy="4899635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en-GB" noProof="0"/>
              <a:t>Click here to insert text.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258E4B9-55CA-47DA-B29B-4DC97A8D70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83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0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/>
              <a:t>Click here to insert text.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AB5CAF9-DC2E-4803-BB25-8DC56889CF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, text –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19997" y="718712"/>
            <a:ext cx="5220001" cy="3204001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en-US"/>
              <a:t>Click here to insert text.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 noProof="0"/>
              <a:t>Click here to insert text.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en-US"/>
              <a:t>Click here to insert text.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51278" y="718712"/>
            <a:ext cx="5220001" cy="3204001"/>
          </a:xfrm>
        </p:spPr>
        <p:txBody>
          <a:bodyPr/>
          <a:lstStyle/>
          <a:p>
            <a:pPr lvl="0"/>
            <a:r>
              <a:rPr lang="en-GB" noProof="0"/>
              <a:t>Click here to insert text.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CE1859E1-67DB-45F1-9CF6-CAC06F051D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9167E5D-313E-4906-9876-445776DC97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9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se slide with image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PhD Day 2020 - Faculty of Science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 err="1"/>
              <a:t>Click</a:t>
            </a:r>
            <a:r>
              <a:rPr lang="cs-CZ"/>
              <a:t> on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err="1"/>
              <a:t>icon</a:t>
            </a:r>
            <a:r>
              <a:rPr lang="cs-CZ"/>
              <a:t> to insert image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161" y="6048047"/>
            <a:ext cx="866087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1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CI HR slide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r>
              <a:rPr lang="en-US"/>
              <a:t>PhD Day 2020 - Faculty of Science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1FF5357-E4B0-43FF-8401-AD372D36F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10" y="2094977"/>
            <a:ext cx="8218579" cy="220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89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CI slide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870" y="2019300"/>
            <a:ext cx="4087670" cy="2820493"/>
          </a:xfrm>
          <a:prstGeom prst="rect">
            <a:avLst/>
          </a:prstGeom>
        </p:spPr>
      </p:pic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r>
              <a:rPr lang="en-US"/>
              <a:t>PhD Day 2020 - Faculty of Science</a:t>
            </a:r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28" y="2285079"/>
            <a:ext cx="8890088" cy="2304838"/>
          </a:xfrm>
          <a:prstGeom prst="rect">
            <a:avLst/>
          </a:prstGeom>
        </p:spPr>
      </p:pic>
      <p:sp>
        <p:nvSpPr>
          <p:cNvPr id="3" name="Zástupný symbol pro zápatí 1">
            <a:extLst>
              <a:ext uri="{FF2B5EF4-FFF2-40B4-BE49-F238E27FC236}">
                <a16:creationId xmlns:a16="http://schemas.microsoft.com/office/drawing/2014/main" id="{35045EAE-90A8-4DBE-8D98-E6666FF9DB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r>
              <a:rPr lang="en-US"/>
              <a:t>PhD Day 2020 - Faculty of Science</a:t>
            </a:r>
          </a:p>
        </p:txBody>
      </p:sp>
      <p:sp>
        <p:nvSpPr>
          <p:cNvPr id="4" name="Zástupný symbol pro číslo snímku 2">
            <a:extLst>
              <a:ext uri="{FF2B5EF4-FFF2-40B4-BE49-F238E27FC236}">
                <a16:creationId xmlns:a16="http://schemas.microsoft.com/office/drawing/2014/main" id="{8F566F4A-E6CB-43B2-B9B9-88B9FC7460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A7BED375-E357-4366-B6D3-3D8E351DE4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CEDE078-65F2-44E2-B4B6-1D7E83EB3C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03753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0AD61-0030-B455-E8F2-6B590C0F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110AF-38FF-D57D-329A-6034DF2EF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7E1BE-09DF-276F-866D-D8EF0920F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CA2C-BC93-436A-AA6B-B2C0AD3AE6D9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FC89A-2BA5-39A3-FA17-255BECBF0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383E3-80BB-C685-B3B3-1BA22296F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CF1AF-9D68-42E0-857E-39A6C970A8C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16756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Evaluation of Science &amp; PhD at SCI MUNI – September 2022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390E4E2C-8A81-45F0-A5ED-59F1EE588A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ts val="36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cs-CZ" noProof="0"/>
              <a:t>Kliknutím vložíte text</a:t>
            </a:r>
            <a:r>
              <a:rPr lang="en-GB" noProof="0"/>
              <a:t>.</a:t>
            </a:r>
          </a:p>
          <a:p>
            <a:pPr lvl="1"/>
            <a:r>
              <a:rPr lang="cs-CZ" noProof="0"/>
              <a:t>Druhá úroveň</a:t>
            </a:r>
            <a:endParaRPr lang="en-GB" noProof="0"/>
          </a:p>
          <a:p>
            <a:pPr lvl="2"/>
            <a:r>
              <a:rPr lang="cs-CZ" noProof="0"/>
              <a:t>Třetí úroveň</a:t>
            </a:r>
            <a:endParaRPr lang="en-GB" noProof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8F1524F-DF9B-4E84-BFC9-AB4EA775A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78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here to insert heading.</a:t>
            </a:r>
            <a:endParaRPr lang="cs-CZ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here insert text.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90" r:id="rId3"/>
    <p:sldLayoutId id="2147483685" r:id="rId4"/>
    <p:sldLayoutId id="2147483688" r:id="rId5"/>
    <p:sldLayoutId id="2147483674" r:id="rId6"/>
    <p:sldLayoutId id="2147483673" r:id="rId7"/>
    <p:sldLayoutId id="2147483676" r:id="rId8"/>
    <p:sldLayoutId id="2147483675" r:id="rId9"/>
    <p:sldLayoutId id="2147483677" r:id="rId10"/>
    <p:sldLayoutId id="2147483686" r:id="rId11"/>
    <p:sldLayoutId id="2147483694" r:id="rId12"/>
    <p:sldLayoutId id="2147483695" r:id="rId13"/>
    <p:sldLayoutId id="2147483692" r:id="rId14"/>
    <p:sldLayoutId id="2147483693" r:id="rId15"/>
    <p:sldLayoutId id="2147483697" r:id="rId16"/>
    <p:sldLayoutId id="2147483699" r:id="rId17"/>
    <p:sldLayoutId id="2147483700" r:id="rId18"/>
  </p:sldLayoutIdLst>
  <p:hf hd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md.muni.cz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en/about-us/hr-excellence-in-researc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s.muni.cz/do/sci/normy/OS/rozvoj_vedce_strategy_researchers/" TargetMode="External"/><Relationship Id="rId13" Type="http://schemas.openxmlformats.org/officeDocument/2006/relationships/hyperlink" Target="https://research-and-innovation.ec.europa.eu/jobs-research/researchcomp-european-competence-framework-researchers_en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www.sci.muni.cz/en/about-us/faculty-staff/208699-linda-noskov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11" Type="http://schemas.openxmlformats.org/officeDocument/2006/relationships/hyperlink" Target="https://www.sci.muni.cz/en/about-us/hrs4r/news/career-development-workshops-for-phd-students-and-postdoctoral-fellows-of-mu-faculty-of-science" TargetMode="Externa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0.png"/><Relationship Id="rId10" Type="http://schemas.openxmlformats.org/officeDocument/2006/relationships/hyperlink" Target="https://www.sci.muni.cz/en/students/phd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https://www.sci.muni.cz/en/research/postdoc" TargetMode="External"/><Relationship Id="rId14" Type="http://schemas.openxmlformats.org/officeDocument/2006/relationships/hyperlink" Target="https://research-and-innovation.ec.europa.eu/document/download/7da29338-37bf-4d51-b5eb-a1571b84c7ad_en?filename=ec_rtd_research-competence-presentation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sv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jpeg"/><Relationship Id="rId5" Type="http://schemas.openxmlformats.org/officeDocument/2006/relationships/image" Target="../media/image22.png"/><Relationship Id="rId4" Type="http://schemas.openxmlformats.org/officeDocument/2006/relationships/image" Target="../media/image27.sv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>
            <a:extLst>
              <a:ext uri="{FF2B5EF4-FFF2-40B4-BE49-F238E27FC236}">
                <a16:creationId xmlns:a16="http://schemas.microsoft.com/office/drawing/2014/main" id="{3EE644F0-406D-4C87-9F30-98C4F68C6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819" y="5841055"/>
            <a:ext cx="11361600" cy="698497"/>
          </a:xfrm>
        </p:spPr>
        <p:txBody>
          <a:bodyPr/>
          <a:lstStyle/>
          <a:p>
            <a:r>
              <a:rPr lang="cs-CZ" dirty="0"/>
              <a:t>PhD </a:t>
            </a:r>
            <a:r>
              <a:rPr lang="cs-CZ" dirty="0" err="1"/>
              <a:t>Day</a:t>
            </a:r>
            <a:r>
              <a:rPr lang="cs-CZ" dirty="0"/>
              <a:t> 2026</a:t>
            </a:r>
          </a:p>
          <a:p>
            <a:r>
              <a:rPr lang="cs-CZ"/>
              <a:t>Jan Paleček, </a:t>
            </a:r>
            <a:r>
              <a:rPr lang="cs-CZ" dirty="0"/>
              <a:t>vice-</a:t>
            </a:r>
            <a:r>
              <a:rPr lang="cs-CZ" dirty="0" err="1"/>
              <a:t>dean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PhD</a:t>
            </a:r>
            <a:r>
              <a:rPr lang="en-GB" dirty="0"/>
              <a:t>, SCI MUNI</a:t>
            </a:r>
            <a:r>
              <a:rPr lang="cs-CZ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7D2C6-334C-AFBB-06BE-8937205ED4EF}"/>
              </a:ext>
            </a:extLst>
          </p:cNvPr>
          <p:cNvSpPr txBox="1"/>
          <p:nvPr/>
        </p:nvSpPr>
        <p:spPr>
          <a:xfrm>
            <a:off x="491616" y="452877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hlinkClick r:id="rId2"/>
              </a:rPr>
              <a:t>https://mmd.muni.cz/</a:t>
            </a:r>
            <a:r>
              <a:rPr lang="cs-CZ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CB0B97-3706-905C-2065-74211B14D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843" y="4404853"/>
            <a:ext cx="2368214" cy="23843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1B02ADD-FE51-D341-093E-D7AD6439AD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99" b="10411"/>
          <a:stretch/>
        </p:blipFill>
        <p:spPr>
          <a:xfrm>
            <a:off x="0" y="-1"/>
            <a:ext cx="12192000" cy="436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8AD5F29-723C-E8EC-DC81-7F6DFD72A3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PhD Day 2020 - Faculty of Science</a:t>
            </a:r>
            <a:endParaRPr lang="en-GB" noProof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4EAC573-7258-5FA7-6357-C5AC4CD76E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2</a:t>
            </a:fld>
            <a:endParaRPr lang="cs-CZ" alt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BC3FC77-2FA6-6442-3971-2D7A8DC4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Intro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0483E51-DBB1-496F-9198-D6EB686D0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HR Excellence in </a:t>
            </a:r>
            <a:r>
              <a:rPr lang="cs-CZ" dirty="0" err="1"/>
              <a:t>research</a:t>
            </a:r>
            <a:r>
              <a:rPr lang="cs-CZ" dirty="0"/>
              <a:t> </a:t>
            </a:r>
            <a:r>
              <a:rPr lang="cs-CZ" dirty="0" err="1"/>
              <a:t>award</a:t>
            </a:r>
            <a:r>
              <a:rPr lang="cs-CZ" dirty="0"/>
              <a:t> </a:t>
            </a:r>
          </a:p>
          <a:p>
            <a:r>
              <a:rPr lang="cs-CZ" dirty="0" err="1"/>
              <a:t>What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PhD </a:t>
            </a:r>
            <a:r>
              <a:rPr lang="cs-CZ" dirty="0" err="1"/>
              <a:t>about</a:t>
            </a:r>
            <a:r>
              <a:rPr lang="cs-CZ" dirty="0"/>
              <a:t>?</a:t>
            </a:r>
          </a:p>
          <a:p>
            <a:r>
              <a:rPr lang="cs-CZ" dirty="0" err="1"/>
              <a:t>Why</a:t>
            </a:r>
            <a:r>
              <a:rPr lang="cs-CZ" dirty="0"/>
              <a:t> MMD …</a:t>
            </a:r>
          </a:p>
        </p:txBody>
      </p:sp>
    </p:spTree>
    <p:extLst>
      <p:ext uri="{BB962C8B-B14F-4D97-AF65-F5344CB8AC3E}">
        <p14:creationId xmlns:p14="http://schemas.microsoft.com/office/powerpoint/2010/main" val="226478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65D995-E915-CC12-3D57-2DAF2C7D9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80" y="206906"/>
            <a:ext cx="11638256" cy="451576"/>
          </a:xfrm>
        </p:spPr>
        <p:txBody>
          <a:bodyPr/>
          <a:lstStyle/>
          <a:p>
            <a:r>
              <a:rPr lang="cs-CZ" sz="3200" dirty="0"/>
              <a:t>HR Award </a:t>
            </a:r>
            <a:r>
              <a:rPr lang="cs-CZ" sz="3200" dirty="0" err="1"/>
              <a:t>at</a:t>
            </a:r>
            <a:r>
              <a:rPr lang="cs-CZ" sz="3200" dirty="0"/>
              <a:t> SCI MUNI – HR Excellence in </a:t>
            </a:r>
            <a:r>
              <a:rPr lang="cs-CZ" sz="3200" dirty="0" err="1"/>
              <a:t>Research</a:t>
            </a:r>
            <a:r>
              <a:rPr lang="cs-CZ" sz="3200" dirty="0"/>
              <a:t>, HRS4R </a:t>
            </a:r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3BBCF7-924E-7964-C3A0-0FC73A458B9E}"/>
              </a:ext>
            </a:extLst>
          </p:cNvPr>
          <p:cNvSpPr txBox="1"/>
          <p:nvPr/>
        </p:nvSpPr>
        <p:spPr>
          <a:xfrm>
            <a:off x="540001" y="905343"/>
            <a:ext cx="1063719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b="1" i="0" baseline="0" dirty="0">
                <a:solidFill>
                  <a:schemeClr val="tx1"/>
                </a:solidFill>
              </a:rPr>
              <a:t>HR Excellence in Research Award </a:t>
            </a:r>
            <a:r>
              <a:rPr lang="cs-CZ" sz="1800" b="0" i="0" baseline="0" dirty="0" err="1">
                <a:solidFill>
                  <a:schemeClr val="tx1"/>
                </a:solidFill>
              </a:rPr>
              <a:t>is</a:t>
            </a:r>
            <a:r>
              <a:rPr lang="cs-CZ" sz="1800" b="0" i="0" baseline="0" dirty="0">
                <a:solidFill>
                  <a:schemeClr val="tx1"/>
                </a:solidFill>
              </a:rPr>
              <a:t> </a:t>
            </a:r>
            <a:r>
              <a:rPr lang="cs-CZ" sz="1800" b="0" i="0" baseline="0" dirty="0" err="1">
                <a:solidFill>
                  <a:schemeClr val="tx1"/>
                </a:solidFill>
              </a:rPr>
              <a:t>an</a:t>
            </a:r>
            <a:r>
              <a:rPr lang="cs-CZ" sz="1800" b="0" i="0" baseline="0" dirty="0">
                <a:solidFill>
                  <a:schemeClr val="tx1"/>
                </a:solidFill>
              </a:rPr>
              <a:t> a</a:t>
            </a:r>
            <a:r>
              <a:rPr lang="en-US" sz="1800" b="0" i="0" baseline="0" dirty="0">
                <a:solidFill>
                  <a:schemeClr val="tx1"/>
                </a:solidFill>
              </a:rPr>
              <a:t>ward by European Commission </a:t>
            </a:r>
            <a:r>
              <a:rPr lang="cs-CZ" sz="1800" b="0" i="0" baseline="0" dirty="0" err="1">
                <a:solidFill>
                  <a:schemeClr val="tx1"/>
                </a:solidFill>
              </a:rPr>
              <a:t>granted</a:t>
            </a:r>
            <a:r>
              <a:rPr lang="cs-CZ" sz="1800" b="0" i="0" baseline="0" dirty="0">
                <a:solidFill>
                  <a:schemeClr val="tx1"/>
                </a:solidFill>
              </a:rPr>
              <a:t> </a:t>
            </a:r>
            <a:r>
              <a:rPr lang="en-US" sz="1800" b="0" i="0" baseline="0" dirty="0">
                <a:solidFill>
                  <a:schemeClr val="tx1"/>
                </a:solidFill>
              </a:rPr>
              <a:t>to institutions that implement</a:t>
            </a:r>
            <a:r>
              <a:rPr lang="cs-CZ" sz="1800" b="0" i="0" baseline="0" dirty="0">
                <a:solidFill>
                  <a:schemeClr val="tx1"/>
                </a:solidFill>
              </a:rPr>
              <a:t> the</a:t>
            </a:r>
            <a:r>
              <a:rPr lang="en-US" sz="1800" b="0" i="0" baseline="0" dirty="0">
                <a:solidFill>
                  <a:schemeClr val="tx1"/>
                </a:solidFill>
              </a:rPr>
              <a:t> </a:t>
            </a:r>
            <a:r>
              <a:rPr lang="cs-CZ" sz="1800" b="1" i="0" baseline="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</a:t>
            </a:r>
            <a:r>
              <a:rPr lang="cs-CZ" sz="1800" b="1" i="0" baseline="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HR (</a:t>
            </a:r>
            <a:r>
              <a:rPr lang="cs-CZ" sz="1800" b="1" i="0" baseline="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Human</a:t>
            </a:r>
            <a:r>
              <a:rPr lang="cs-CZ" sz="1800" b="1" i="0" baseline="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800" b="1" i="0" baseline="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</a:t>
            </a:r>
            <a:r>
              <a:rPr lang="cs-CZ" sz="1800" b="1" i="0" baseline="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 </a:t>
            </a:r>
            <a:r>
              <a:rPr lang="en-US" sz="1800" b="1" i="0" baseline="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Strategy for Researchers (HRS4R</a:t>
            </a:r>
            <a:r>
              <a:rPr lang="en-US" sz="1800" b="1" i="0" baseline="0" dirty="0">
                <a:solidFill>
                  <a:schemeClr val="tx2"/>
                </a:solidFill>
              </a:rPr>
              <a:t>)</a:t>
            </a:r>
            <a:r>
              <a:rPr lang="cs-CZ" sz="1800" b="1" i="0" baseline="0" dirty="0">
                <a:solidFill>
                  <a:schemeClr val="tx1"/>
                </a:solidFill>
              </a:rPr>
              <a:t>. </a:t>
            </a:r>
          </a:p>
          <a:p>
            <a:pPr marL="285750" lvl="0" indent="-2857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b="0" i="0" baseline="0" dirty="0">
                <a:solidFill>
                  <a:schemeClr val="tx1"/>
                </a:solidFill>
              </a:rPr>
              <a:t>SCI MUNI </a:t>
            </a:r>
            <a:r>
              <a:rPr lang="cs-CZ" sz="1800" b="0" i="0" baseline="0" dirty="0" err="1">
                <a:solidFill>
                  <a:schemeClr val="tx1"/>
                </a:solidFill>
              </a:rPr>
              <a:t>gained</a:t>
            </a:r>
            <a:r>
              <a:rPr lang="cs-CZ" sz="1800" b="0" i="0" baseline="0" dirty="0">
                <a:solidFill>
                  <a:schemeClr val="tx1"/>
                </a:solidFill>
              </a:rPr>
              <a:t> it in 2018</a:t>
            </a:r>
            <a:r>
              <a:rPr lang="cs-CZ" sz="1800" dirty="0">
                <a:solidFill>
                  <a:schemeClr val="tx1"/>
                </a:solidFill>
              </a:rPr>
              <a:t> and has </a:t>
            </a:r>
            <a:r>
              <a:rPr lang="cs-CZ" sz="1800" b="1" dirty="0" err="1">
                <a:solidFill>
                  <a:schemeClr val="tx1"/>
                </a:solidFill>
              </a:rPr>
              <a:t>renewed</a:t>
            </a:r>
            <a:r>
              <a:rPr lang="cs-CZ" sz="1800" b="1" dirty="0">
                <a:solidFill>
                  <a:schemeClr val="tx1"/>
                </a:solidFill>
              </a:rPr>
              <a:t> it in </a:t>
            </a:r>
            <a:r>
              <a:rPr lang="cs-CZ" sz="1800" b="1" dirty="0" err="1">
                <a:solidFill>
                  <a:schemeClr val="tx1"/>
                </a:solidFill>
              </a:rPr>
              <a:t>September</a:t>
            </a:r>
            <a:r>
              <a:rPr lang="cs-CZ" sz="1800" b="1" dirty="0">
                <a:solidFill>
                  <a:schemeClr val="tx1"/>
                </a:solidFill>
              </a:rPr>
              <a:t> 2025</a:t>
            </a:r>
            <a:endParaRPr lang="cs-CZ" sz="1800" b="1" dirty="0"/>
          </a:p>
        </p:txBody>
      </p:sp>
      <p:sp>
        <p:nvSpPr>
          <p:cNvPr id="9" name="Zástupný symbol pro číslo snímku 2">
            <a:extLst>
              <a:ext uri="{FF2B5EF4-FFF2-40B4-BE49-F238E27FC236}">
                <a16:creationId xmlns:a16="http://schemas.microsoft.com/office/drawing/2014/main" id="{6620E92B-FD30-4D5C-E86B-E89B216E78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/>
          <a:p>
            <a:fld id="{0970407D-EE58-4A0B-824B-1D3AE42DD9CF}" type="slidenum">
              <a:rPr lang="cs-CZ" altLang="cs-CZ" smtClean="0"/>
              <a:pPr/>
              <a:t>3</a:t>
            </a:fld>
            <a:endParaRPr lang="cs-CZ" altLang="cs-CZ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428255-2258-7607-D7D2-941B30F18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108" y="2376457"/>
            <a:ext cx="5630167" cy="38620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F1F88B-D1A8-3C59-3999-D5307CD46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00" y="2376457"/>
            <a:ext cx="5261304" cy="33591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9EA7FD-970D-14AA-A35C-DC714643555E}"/>
              </a:ext>
            </a:extLst>
          </p:cNvPr>
          <p:cNvSpPr txBox="1"/>
          <p:nvPr/>
        </p:nvSpPr>
        <p:spPr>
          <a:xfrm>
            <a:off x="540000" y="5797156"/>
            <a:ext cx="10851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hlinkClick r:id="rId3"/>
              </a:rPr>
              <a:t>https://www.sci.muni.cz/en/about-us/hr-excellence-in-research</a:t>
            </a:r>
            <a:r>
              <a:rPr lang="cs-CZ" sz="1200" dirty="0"/>
              <a:t>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4044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678CE-D478-4A05-6686-97AEB9DFE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6B5B99-5DD3-D770-6E2B-2DE22A1EE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80" y="206906"/>
            <a:ext cx="11638256" cy="451576"/>
          </a:xfrm>
        </p:spPr>
        <p:txBody>
          <a:bodyPr/>
          <a:lstStyle/>
          <a:p>
            <a:r>
              <a:rPr lang="cs-CZ" sz="3200" dirty="0"/>
              <a:t>HR Award </a:t>
            </a:r>
            <a:r>
              <a:rPr lang="cs-CZ" sz="3200" dirty="0" err="1"/>
              <a:t>at</a:t>
            </a:r>
            <a:r>
              <a:rPr lang="cs-CZ" sz="3200" dirty="0"/>
              <a:t> SCI MUNI – HR Excellence in </a:t>
            </a:r>
            <a:r>
              <a:rPr lang="cs-CZ" sz="3200" dirty="0" err="1"/>
              <a:t>Research</a:t>
            </a:r>
            <a:r>
              <a:rPr lang="cs-CZ" sz="3200" dirty="0"/>
              <a:t>, HRS4R </a:t>
            </a:r>
            <a:endParaRPr lang="en-GB" sz="32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2DE6FD7-29FF-99F4-1116-6EEDFC6B96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616035"/>
              </p:ext>
            </p:extLst>
          </p:nvPr>
        </p:nvGraphicFramePr>
        <p:xfrm>
          <a:off x="666000" y="4376193"/>
          <a:ext cx="10851709" cy="2380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9217CC1-88FE-C597-4923-88127FFA31A6}"/>
              </a:ext>
            </a:extLst>
          </p:cNvPr>
          <p:cNvSpPr txBox="1"/>
          <p:nvPr/>
        </p:nvSpPr>
        <p:spPr>
          <a:xfrm>
            <a:off x="666000" y="1146624"/>
            <a:ext cx="472358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800" i="0" baseline="0" dirty="0" err="1">
                <a:solidFill>
                  <a:schemeClr val="tx1"/>
                </a:solidFill>
              </a:rPr>
              <a:t>The</a:t>
            </a:r>
            <a:r>
              <a:rPr lang="cs-CZ" sz="1800" i="0" baseline="0" dirty="0">
                <a:solidFill>
                  <a:schemeClr val="tx1"/>
                </a:solidFill>
              </a:rPr>
              <a:t> HRS4R </a:t>
            </a:r>
            <a:r>
              <a:rPr lang="cs-CZ" sz="1800" i="0" baseline="0" dirty="0" err="1">
                <a:solidFill>
                  <a:schemeClr val="tx1"/>
                </a:solidFill>
              </a:rPr>
              <a:t>implementation</a:t>
            </a:r>
            <a:r>
              <a:rPr lang="cs-CZ" sz="1800" i="0" baseline="0" dirty="0">
                <a:solidFill>
                  <a:schemeClr val="tx1"/>
                </a:solidFill>
              </a:rPr>
              <a:t> </a:t>
            </a:r>
            <a:r>
              <a:rPr lang="cs-CZ" sz="1800" i="0" baseline="0" dirty="0" err="1">
                <a:solidFill>
                  <a:schemeClr val="tx1"/>
                </a:solidFill>
              </a:rPr>
              <a:t>includes</a:t>
            </a:r>
            <a:r>
              <a:rPr lang="cs-CZ" sz="1800" i="0" baseline="0" dirty="0">
                <a:solidFill>
                  <a:schemeClr val="tx1"/>
                </a:solidFill>
              </a:rPr>
              <a:t> the </a:t>
            </a:r>
            <a:r>
              <a:rPr lang="en-US" sz="1800" i="0" baseline="0" dirty="0">
                <a:solidFill>
                  <a:schemeClr val="tx1"/>
                </a:solidFill>
              </a:rPr>
              <a:t>Early</a:t>
            </a:r>
            <a:r>
              <a:rPr lang="cs-CZ" sz="1800" i="0" baseline="0" dirty="0">
                <a:solidFill>
                  <a:schemeClr val="tx1"/>
                </a:solidFill>
              </a:rPr>
              <a:t>-s</a:t>
            </a:r>
            <a:r>
              <a:rPr lang="en-US" sz="1800" i="0" baseline="0" dirty="0" err="1">
                <a:solidFill>
                  <a:schemeClr val="tx1"/>
                </a:solidFill>
              </a:rPr>
              <a:t>tage</a:t>
            </a:r>
            <a:r>
              <a:rPr lang="en-US" sz="1800" i="0" baseline="0" dirty="0">
                <a:solidFill>
                  <a:schemeClr val="tx1"/>
                </a:solidFill>
              </a:rPr>
              <a:t> Researchers development and mentoring concept</a:t>
            </a:r>
            <a:r>
              <a:rPr lang="cs-CZ" sz="1800" i="0" baseline="0" dirty="0">
                <a:solidFill>
                  <a:schemeClr val="tx1"/>
                </a:solidFill>
              </a:rPr>
              <a:t> at SCI MUNI</a:t>
            </a:r>
            <a:r>
              <a:rPr lang="en-US" sz="1800" i="0" baseline="0" dirty="0">
                <a:solidFill>
                  <a:schemeClr val="tx1"/>
                </a:solidFill>
              </a:rPr>
              <a:t>: </a:t>
            </a:r>
            <a:r>
              <a:rPr lang="cs-CZ" sz="1800" i="0" baseline="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Development </a:t>
            </a:r>
            <a:r>
              <a:rPr lang="cs-CZ" sz="1800" i="0" baseline="0" dirty="0" err="1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Strategy</a:t>
            </a:r>
            <a:r>
              <a:rPr lang="cs-CZ" sz="1800" i="0" baseline="0" dirty="0">
                <a:solidFill>
                  <a:schemeClr val="tx1"/>
                </a:solidFill>
              </a:rPr>
              <a:t>, </a:t>
            </a:r>
            <a:r>
              <a:rPr lang="en-US" sz="1800" i="0" baseline="0" dirty="0" err="1">
                <a:solidFill>
                  <a:schemeClr val="tx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PostDoc</a:t>
            </a:r>
            <a:r>
              <a:rPr lang="en-US" sz="1800" i="0" baseline="0" dirty="0">
                <a:solidFill>
                  <a:schemeClr val="tx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web</a:t>
            </a:r>
            <a:r>
              <a:rPr lang="en-US" sz="1800" i="0" baseline="0" dirty="0">
                <a:solidFill>
                  <a:schemeClr val="tx1"/>
                </a:solidFill>
              </a:rPr>
              <a:t>, </a:t>
            </a:r>
            <a:r>
              <a:rPr lang="en-US" sz="1800" i="0" baseline="0" dirty="0">
                <a:solidFill>
                  <a:schemeClr val="tx1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PhD web</a:t>
            </a:r>
            <a:r>
              <a:rPr lang="en-US" sz="1800" i="0" baseline="0" dirty="0">
                <a:solidFill>
                  <a:schemeClr val="tx1"/>
                </a:solidFill>
              </a:rPr>
              <a:t>, </a:t>
            </a:r>
            <a:r>
              <a:rPr lang="en-US" sz="1800" i="0" baseline="0" dirty="0">
                <a:solidFill>
                  <a:schemeClr val="tx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trainings</a:t>
            </a:r>
            <a:r>
              <a:rPr lang="cs-CZ" sz="1800" i="0" baseline="0" dirty="0">
                <a:solidFill>
                  <a:schemeClr val="tx1"/>
                </a:solidFill>
              </a:rPr>
              <a:t>, support </a:t>
            </a:r>
            <a:r>
              <a:rPr lang="cs-CZ" sz="1800" i="0" baseline="0" dirty="0" err="1">
                <a:solidFill>
                  <a:schemeClr val="tx1"/>
                </a:solidFill>
              </a:rPr>
              <a:t>provided</a:t>
            </a:r>
            <a:r>
              <a:rPr lang="cs-CZ" sz="1800" i="0" baseline="0" dirty="0">
                <a:solidFill>
                  <a:schemeClr val="tx1"/>
                </a:solidFill>
              </a:rPr>
              <a:t> by </a:t>
            </a:r>
            <a:r>
              <a:rPr lang="cs-CZ" sz="1800" dirty="0" err="1"/>
              <a:t>our</a:t>
            </a:r>
            <a:r>
              <a:rPr lang="cs-CZ" sz="1800" i="0" baseline="0" dirty="0">
                <a:solidFill>
                  <a:schemeClr val="tx1"/>
                </a:solidFill>
              </a:rPr>
              <a:t> </a:t>
            </a:r>
            <a:r>
              <a:rPr lang="en-US" sz="1800" b="1" i="0" baseline="0" dirty="0">
                <a:solidFill>
                  <a:schemeClr val="tx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Development Specialist for Early</a:t>
            </a:r>
            <a:r>
              <a:rPr lang="cs-CZ" sz="1800" b="1" i="0" baseline="0" dirty="0">
                <a:solidFill>
                  <a:schemeClr val="tx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-s</a:t>
            </a:r>
            <a:r>
              <a:rPr lang="en-US" sz="1800" b="1" i="0" baseline="0" dirty="0" err="1">
                <a:solidFill>
                  <a:schemeClr val="tx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tage</a:t>
            </a:r>
            <a:r>
              <a:rPr lang="en-US" sz="1800" b="1" i="0" baseline="0" dirty="0">
                <a:solidFill>
                  <a:schemeClr val="tx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800" b="1" i="0" baseline="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Researchers</a:t>
            </a:r>
            <a:r>
              <a:rPr lang="cs-CZ" sz="1800" i="0" baseline="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cs-CZ" sz="1800" i="0" baseline="0" dirty="0"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sz="1800" i="0" baseline="0" dirty="0">
                <a:solidFill>
                  <a:schemeClr val="tx1"/>
                </a:solidFill>
              </a:rPr>
              <a:t>HR Excellence in Research Award </a:t>
            </a:r>
            <a:r>
              <a:rPr lang="cs-CZ" sz="1800" i="0" baseline="0" dirty="0" err="1">
                <a:solidFill>
                  <a:schemeClr val="tx1"/>
                </a:solidFill>
              </a:rPr>
              <a:t>is</a:t>
            </a:r>
            <a:r>
              <a:rPr lang="cs-CZ" sz="1800" i="0" baseline="0" dirty="0">
                <a:solidFill>
                  <a:schemeClr val="tx1"/>
                </a:solidFill>
              </a:rPr>
              <a:t> </a:t>
            </a:r>
            <a:r>
              <a:rPr lang="cs-CZ" sz="1800" i="0" baseline="0" dirty="0" err="1">
                <a:solidFill>
                  <a:schemeClr val="tx1"/>
                </a:solidFill>
              </a:rPr>
              <a:t>linked</a:t>
            </a:r>
            <a:r>
              <a:rPr lang="cs-CZ" sz="1800" i="0" baseline="0" dirty="0">
                <a:solidFill>
                  <a:schemeClr val="tx1"/>
                </a:solidFill>
              </a:rPr>
              <a:t> to</a:t>
            </a:r>
            <a:r>
              <a:rPr lang="cs-CZ" sz="1800" dirty="0"/>
              <a:t> the </a:t>
            </a:r>
            <a:r>
              <a:rPr lang="cs-CZ" sz="1800" dirty="0" err="1"/>
              <a:t>new</a:t>
            </a:r>
            <a:r>
              <a:rPr lang="cs-CZ" sz="1800" dirty="0"/>
              <a:t> </a:t>
            </a:r>
            <a:r>
              <a:rPr lang="cs-CZ" sz="1800" dirty="0" err="1">
                <a:hlinkClick r:id="rId13"/>
              </a:rPr>
              <a:t>European</a:t>
            </a:r>
            <a:r>
              <a:rPr lang="cs-CZ" sz="1800" dirty="0">
                <a:hlinkClick r:id="rId13"/>
              </a:rPr>
              <a:t> Competence Framework for Researchers</a:t>
            </a:r>
            <a:r>
              <a:rPr lang="cs-CZ" sz="1800" dirty="0"/>
              <a:t>. </a:t>
            </a:r>
            <a:r>
              <a:rPr lang="cs-CZ" sz="1800" b="1" dirty="0" err="1"/>
              <a:t>Check</a:t>
            </a:r>
            <a:r>
              <a:rPr lang="cs-CZ" sz="1800" b="1" dirty="0"/>
              <a:t> </a:t>
            </a:r>
            <a:r>
              <a:rPr lang="cs-CZ" sz="1800" b="1" dirty="0" err="1">
                <a:hlinkClick r:id="rId14"/>
              </a:rPr>
              <a:t>competencies</a:t>
            </a:r>
            <a:r>
              <a:rPr lang="cs-CZ" sz="1800" b="1" dirty="0"/>
              <a:t> </a:t>
            </a:r>
            <a:r>
              <a:rPr lang="cs-CZ" sz="1800" b="1" dirty="0" err="1"/>
              <a:t>crucial</a:t>
            </a:r>
            <a:r>
              <a:rPr lang="cs-CZ" sz="1800" b="1" dirty="0"/>
              <a:t> for </a:t>
            </a:r>
            <a:r>
              <a:rPr lang="cs-CZ" sz="1800" b="1" dirty="0" err="1"/>
              <a:t>your</a:t>
            </a:r>
            <a:r>
              <a:rPr lang="cs-CZ" sz="1800" b="1" dirty="0"/>
              <a:t> </a:t>
            </a:r>
            <a:r>
              <a:rPr lang="cs-CZ" sz="1800" b="1" dirty="0" err="1"/>
              <a:t>research</a:t>
            </a:r>
            <a:r>
              <a:rPr lang="cs-CZ" sz="1800" b="1" dirty="0"/>
              <a:t> </a:t>
            </a:r>
            <a:r>
              <a:rPr lang="cs-CZ" sz="1800" b="1" dirty="0" err="1"/>
              <a:t>career</a:t>
            </a:r>
            <a:r>
              <a:rPr lang="cs-CZ" sz="1800" b="1" dirty="0"/>
              <a:t>!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cs-CZ" sz="1800" b="1" dirty="0" err="1"/>
              <a:t>Give</a:t>
            </a:r>
            <a:r>
              <a:rPr lang="cs-CZ" sz="1800" b="1" dirty="0"/>
              <a:t> </a:t>
            </a:r>
            <a:r>
              <a:rPr lang="cs-CZ" sz="1800" b="1" dirty="0" err="1"/>
              <a:t>us</a:t>
            </a:r>
            <a:r>
              <a:rPr lang="cs-CZ" sz="1800" b="1" dirty="0"/>
              <a:t> </a:t>
            </a:r>
            <a:r>
              <a:rPr lang="cs-CZ" sz="1800" b="1" dirty="0" err="1"/>
              <a:t>your</a:t>
            </a:r>
            <a:r>
              <a:rPr lang="cs-CZ" sz="1800" b="1" dirty="0"/>
              <a:t> feedback</a:t>
            </a:r>
            <a:endParaRPr lang="en-GB" sz="1600" b="1" dirty="0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DF66CF4B-E291-1602-FE95-88D888529958}"/>
              </a:ext>
            </a:extLst>
          </p:cNvPr>
          <p:cNvSpPr/>
          <p:nvPr/>
        </p:nvSpPr>
        <p:spPr bwMode="auto">
          <a:xfrm>
            <a:off x="10437185" y="5698264"/>
            <a:ext cx="877455" cy="212437"/>
          </a:xfrm>
          <a:prstGeom prst="lef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8152861-41E3-261A-1BE2-F5BF9B0CFC8D}"/>
              </a:ext>
            </a:extLst>
          </p:cNvPr>
          <p:cNvSpPr/>
          <p:nvPr/>
        </p:nvSpPr>
        <p:spPr bwMode="auto">
          <a:xfrm>
            <a:off x="877325" y="5611469"/>
            <a:ext cx="785527" cy="212437"/>
          </a:xfrm>
          <a:prstGeom prst="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Zástupný symbol pro číslo snímku 2">
            <a:extLst>
              <a:ext uri="{FF2B5EF4-FFF2-40B4-BE49-F238E27FC236}">
                <a16:creationId xmlns:a16="http://schemas.microsoft.com/office/drawing/2014/main" id="{38762DC8-675E-035F-917C-26B1BE8357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/>
          <a:p>
            <a:fld id="{0970407D-EE58-4A0B-824B-1D3AE42DD9CF}" type="slidenum">
              <a:rPr lang="cs-CZ" altLang="cs-CZ" smtClean="0"/>
              <a:pPr/>
              <a:t>4</a:t>
            </a:fld>
            <a:endParaRPr lang="cs-CZ" altLang="cs-C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761C0C-4666-4274-414E-EA24ECE7BD1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39469" y="1219314"/>
            <a:ext cx="5475171" cy="34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5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315B6-EFF6-FE33-2E25-EFFE8235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Newsletter </a:t>
            </a:r>
            <a:r>
              <a:rPr lang="cs-CZ" dirty="0" err="1"/>
              <a:t>for</a:t>
            </a:r>
            <a:r>
              <a:rPr lang="cs-CZ" dirty="0"/>
              <a:t> PhD </a:t>
            </a:r>
            <a:r>
              <a:rPr lang="cs-CZ" dirty="0" err="1"/>
              <a:t>students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AF3047-1B55-F716-1A57-F508224D0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77075DC-9C3D-83B0-E576-50E63656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DFDE6AB-2866-F147-EAA3-931593B0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fld id="{864826B5-8019-4065-9EAC-0A6A79A7D7E1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BDDB319-DB6A-6187-2844-A4B73C6F0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21" y="1312602"/>
            <a:ext cx="10159960" cy="457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76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B239-AA13-7389-C1FD-BD3B37DD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23185"/>
            <a:ext cx="10753200" cy="451576"/>
          </a:xfrm>
        </p:spPr>
        <p:txBody>
          <a:bodyPr/>
          <a:lstStyle/>
          <a:p>
            <a:r>
              <a:rPr lang="cs-CZ" dirty="0" err="1"/>
              <a:t>Improving</a:t>
            </a:r>
            <a:r>
              <a:rPr lang="cs-CZ" dirty="0"/>
              <a:t> </a:t>
            </a:r>
            <a:r>
              <a:rPr lang="cs-CZ" dirty="0" err="1"/>
              <a:t>quality</a:t>
            </a:r>
            <a:r>
              <a:rPr lang="cs-CZ" dirty="0"/>
              <a:t> of PhD </a:t>
            </a:r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MUNI and </a:t>
            </a:r>
            <a:r>
              <a:rPr lang="cs-CZ" dirty="0" err="1"/>
              <a:t>aligning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international</a:t>
            </a:r>
            <a:r>
              <a:rPr lang="cs-CZ" dirty="0"/>
              <a:t> </a:t>
            </a:r>
            <a:r>
              <a:rPr lang="cs-CZ" dirty="0" err="1"/>
              <a:t>standards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E9561-025F-7D2F-C3A6-4753EC93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898407"/>
            <a:ext cx="6977332" cy="4351338"/>
          </a:xfrm>
        </p:spPr>
        <p:txBody>
          <a:bodyPr>
            <a:normAutofit/>
          </a:bodyPr>
          <a:lstStyle/>
          <a:p>
            <a:r>
              <a:rPr lang="cs-CZ" sz="3200" b="1" dirty="0"/>
              <a:t>Science 1st!</a:t>
            </a:r>
          </a:p>
          <a:p>
            <a:endParaRPr lang="cs-CZ" sz="3200" b="1" dirty="0"/>
          </a:p>
        </p:txBody>
      </p:sp>
      <p:pic>
        <p:nvPicPr>
          <p:cNvPr id="3076" name="Picture 4" descr="MixITiN – MixoHUB @mixotroph.org">
            <a:extLst>
              <a:ext uri="{FF2B5EF4-FFF2-40B4-BE49-F238E27FC236}">
                <a16:creationId xmlns:a16="http://schemas.microsoft.com/office/drawing/2014/main" id="{3005EE2F-93F9-5B0A-05AD-A4B5BEBC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52" y="1465249"/>
            <a:ext cx="5380187" cy="53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171EE76-1056-CB96-F0A1-3B3F0E38BE92}"/>
              </a:ext>
            </a:extLst>
          </p:cNvPr>
          <p:cNvSpPr/>
          <p:nvPr/>
        </p:nvSpPr>
        <p:spPr bwMode="auto">
          <a:xfrm rot="6294822">
            <a:off x="6405410" y="2737018"/>
            <a:ext cx="3245411" cy="3314651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97666E3-DC7B-FC10-A33B-B1C41E606F3C}"/>
              </a:ext>
            </a:extLst>
          </p:cNvPr>
          <p:cNvSpPr/>
          <p:nvPr/>
        </p:nvSpPr>
        <p:spPr bwMode="auto">
          <a:xfrm rot="2779307">
            <a:off x="7664414" y="3793609"/>
            <a:ext cx="3117704" cy="3163777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B6C3457-ED29-65C5-5BA4-54AD4FB2F954}"/>
              </a:ext>
            </a:extLst>
          </p:cNvPr>
          <p:cNvSpPr/>
          <p:nvPr/>
        </p:nvSpPr>
        <p:spPr bwMode="auto">
          <a:xfrm rot="21363141">
            <a:off x="9148157" y="3448552"/>
            <a:ext cx="3117704" cy="3163777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177AF402-DEF5-E661-6000-D9993E03E0B0}"/>
              </a:ext>
            </a:extLst>
          </p:cNvPr>
          <p:cNvSpPr/>
          <p:nvPr/>
        </p:nvSpPr>
        <p:spPr bwMode="auto">
          <a:xfrm rot="11213801">
            <a:off x="8628775" y="1514016"/>
            <a:ext cx="3117704" cy="3163777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2DEB9B0-2F84-2208-10E7-1B1A5C4CB68C}"/>
              </a:ext>
            </a:extLst>
          </p:cNvPr>
          <p:cNvSpPr/>
          <p:nvPr/>
        </p:nvSpPr>
        <p:spPr bwMode="auto">
          <a:xfrm rot="11107085">
            <a:off x="9972864" y="2536603"/>
            <a:ext cx="3117704" cy="3163777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12C06209-85E5-E922-75BA-A691BC537A6E}"/>
              </a:ext>
            </a:extLst>
          </p:cNvPr>
          <p:cNvSpPr/>
          <p:nvPr/>
        </p:nvSpPr>
        <p:spPr bwMode="auto">
          <a:xfrm rot="2605760">
            <a:off x="7558957" y="2895069"/>
            <a:ext cx="3245411" cy="3314651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92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B239-AA13-7389-C1FD-BD3B37DD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23185"/>
            <a:ext cx="10753200" cy="451576"/>
          </a:xfrm>
        </p:spPr>
        <p:txBody>
          <a:bodyPr/>
          <a:lstStyle/>
          <a:p>
            <a:r>
              <a:rPr lang="cs-CZ" dirty="0" err="1"/>
              <a:t>Improving</a:t>
            </a:r>
            <a:r>
              <a:rPr lang="cs-CZ" dirty="0"/>
              <a:t> </a:t>
            </a:r>
            <a:r>
              <a:rPr lang="cs-CZ" dirty="0" err="1"/>
              <a:t>quality</a:t>
            </a:r>
            <a:r>
              <a:rPr lang="cs-CZ" dirty="0"/>
              <a:t> of PhD </a:t>
            </a:r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MUNI and </a:t>
            </a:r>
            <a:r>
              <a:rPr lang="cs-CZ" dirty="0" err="1"/>
              <a:t>aligning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international</a:t>
            </a:r>
            <a:r>
              <a:rPr lang="cs-CZ" dirty="0"/>
              <a:t> </a:t>
            </a:r>
            <a:r>
              <a:rPr lang="cs-CZ" dirty="0" err="1"/>
              <a:t>standards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E9561-025F-7D2F-C3A6-4753EC93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898407"/>
            <a:ext cx="6977332" cy="4351338"/>
          </a:xfrm>
        </p:spPr>
        <p:txBody>
          <a:bodyPr>
            <a:normAutofit/>
          </a:bodyPr>
          <a:lstStyle/>
          <a:p>
            <a:r>
              <a:rPr lang="cs-CZ" sz="3200" b="1" dirty="0"/>
              <a:t>Science 1st!</a:t>
            </a:r>
          </a:p>
          <a:p>
            <a:endParaRPr lang="cs-CZ" sz="3200" b="1" dirty="0"/>
          </a:p>
          <a:p>
            <a:r>
              <a:rPr lang="cs-CZ" sz="3200" b="1" dirty="0" err="1"/>
              <a:t>Preparation</a:t>
            </a:r>
            <a:r>
              <a:rPr lang="cs-CZ" sz="3200" b="1" dirty="0"/>
              <a:t> </a:t>
            </a:r>
            <a:r>
              <a:rPr lang="cs-CZ" sz="3200" b="1" dirty="0" err="1"/>
              <a:t>for</a:t>
            </a:r>
            <a:r>
              <a:rPr lang="cs-CZ" sz="3200" b="1" dirty="0"/>
              <a:t> </a:t>
            </a:r>
            <a:r>
              <a:rPr lang="cs-CZ" sz="3200" b="1" dirty="0" err="1"/>
              <a:t>following</a:t>
            </a:r>
            <a:r>
              <a:rPr lang="cs-CZ" sz="3200" b="1" dirty="0"/>
              <a:t> </a:t>
            </a:r>
            <a:r>
              <a:rPr lang="cs-CZ" sz="3200" b="1" dirty="0" err="1"/>
              <a:t>career</a:t>
            </a:r>
            <a:endParaRPr lang="cs-CZ" sz="3200" b="1" dirty="0"/>
          </a:p>
          <a:p>
            <a:pPr lvl="1"/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Independence</a:t>
            </a:r>
            <a:r>
              <a:rPr lang="cs-CZ" sz="1600" dirty="0"/>
              <a:t> </a:t>
            </a:r>
            <a:r>
              <a:rPr lang="en-GB" sz="1600" dirty="0"/>
              <a:t>and responsibility building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Duration</a:t>
            </a:r>
            <a:r>
              <a:rPr lang="cs-CZ" sz="1600" dirty="0"/>
              <a:t> (4 </a:t>
            </a:r>
            <a:r>
              <a:rPr lang="cs-CZ" sz="1600" dirty="0" err="1"/>
              <a:t>years</a:t>
            </a:r>
            <a:r>
              <a:rPr lang="cs-CZ" sz="1600" dirty="0"/>
              <a:t>) </a:t>
            </a:r>
            <a:r>
              <a:rPr lang="cs-CZ" sz="1600" dirty="0" err="1"/>
              <a:t>corresponding</a:t>
            </a:r>
            <a:r>
              <a:rPr lang="cs-CZ" sz="1600" dirty="0"/>
              <a:t> to </a:t>
            </a:r>
            <a:r>
              <a:rPr lang="cs-CZ" sz="1600" dirty="0" err="1"/>
              <a:t>career</a:t>
            </a:r>
            <a:r>
              <a:rPr lang="cs-CZ" sz="1600" dirty="0"/>
              <a:t> </a:t>
            </a:r>
            <a:r>
              <a:rPr lang="cs-CZ" sz="1600" dirty="0" err="1"/>
              <a:t>planning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Interdisciplinary</a:t>
            </a:r>
            <a:r>
              <a:rPr lang="cs-CZ" sz="1600" dirty="0"/>
              <a:t> </a:t>
            </a:r>
            <a:r>
              <a:rPr lang="en-GB" sz="1600" dirty="0"/>
              <a:t>&amp; </a:t>
            </a:r>
            <a:r>
              <a:rPr lang="en-GB" sz="1600" dirty="0" err="1"/>
              <a:t>Intersectorial</a:t>
            </a:r>
            <a:r>
              <a:rPr lang="en-GB" sz="1600" dirty="0"/>
              <a:t> experiences</a:t>
            </a:r>
            <a:endParaRPr lang="cs-CZ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Transferable and soft skills</a:t>
            </a:r>
            <a:r>
              <a:rPr lang="cs-CZ" sz="1600" dirty="0"/>
              <a:t> </a:t>
            </a:r>
          </a:p>
          <a:p>
            <a:pPr lvl="1"/>
            <a:endParaRPr lang="cs-CZ" sz="1600" dirty="0"/>
          </a:p>
        </p:txBody>
      </p:sp>
      <p:pic>
        <p:nvPicPr>
          <p:cNvPr id="3076" name="Picture 4" descr="MixITiN – MixoHUB @mixotroph.org">
            <a:extLst>
              <a:ext uri="{FF2B5EF4-FFF2-40B4-BE49-F238E27FC236}">
                <a16:creationId xmlns:a16="http://schemas.microsoft.com/office/drawing/2014/main" id="{3005EE2F-93F9-5B0A-05AD-A4B5BEBC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52" y="1465249"/>
            <a:ext cx="5380187" cy="53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171EE76-1056-CB96-F0A1-3B3F0E38BE92}"/>
              </a:ext>
            </a:extLst>
          </p:cNvPr>
          <p:cNvSpPr/>
          <p:nvPr/>
        </p:nvSpPr>
        <p:spPr bwMode="auto">
          <a:xfrm rot="6294822">
            <a:off x="6405410" y="2737018"/>
            <a:ext cx="3245411" cy="3314651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97666E3-DC7B-FC10-A33B-B1C41E606F3C}"/>
              </a:ext>
            </a:extLst>
          </p:cNvPr>
          <p:cNvSpPr/>
          <p:nvPr/>
        </p:nvSpPr>
        <p:spPr bwMode="auto">
          <a:xfrm rot="2779307">
            <a:off x="7518448" y="3823596"/>
            <a:ext cx="3057495" cy="3163777"/>
          </a:xfrm>
          <a:prstGeom prst="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898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B239-AA13-7389-C1FD-BD3B37DD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323185"/>
            <a:ext cx="10753200" cy="451576"/>
          </a:xfrm>
        </p:spPr>
        <p:txBody>
          <a:bodyPr/>
          <a:lstStyle/>
          <a:p>
            <a:r>
              <a:rPr lang="cs-CZ" dirty="0" err="1"/>
              <a:t>Improving</a:t>
            </a:r>
            <a:r>
              <a:rPr lang="cs-CZ" dirty="0"/>
              <a:t> </a:t>
            </a:r>
            <a:r>
              <a:rPr lang="cs-CZ" dirty="0" err="1"/>
              <a:t>quality</a:t>
            </a:r>
            <a:r>
              <a:rPr lang="cs-CZ" dirty="0"/>
              <a:t> of PhD </a:t>
            </a:r>
            <a:r>
              <a:rPr lang="cs-CZ" dirty="0" err="1"/>
              <a:t>training</a:t>
            </a:r>
            <a:r>
              <a:rPr lang="cs-CZ" dirty="0"/>
              <a:t> </a:t>
            </a:r>
            <a:r>
              <a:rPr lang="cs-CZ" dirty="0" err="1"/>
              <a:t>at</a:t>
            </a:r>
            <a:r>
              <a:rPr lang="cs-CZ" dirty="0"/>
              <a:t> MUNI and </a:t>
            </a:r>
            <a:r>
              <a:rPr lang="cs-CZ" dirty="0" err="1"/>
              <a:t>aligning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international</a:t>
            </a:r>
            <a:r>
              <a:rPr lang="cs-CZ" dirty="0"/>
              <a:t> </a:t>
            </a:r>
            <a:r>
              <a:rPr lang="cs-CZ" dirty="0" err="1"/>
              <a:t>standards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E9561-025F-7D2F-C3A6-4753EC93C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898407"/>
            <a:ext cx="6977332" cy="4351338"/>
          </a:xfrm>
        </p:spPr>
        <p:txBody>
          <a:bodyPr>
            <a:normAutofit/>
          </a:bodyPr>
          <a:lstStyle/>
          <a:p>
            <a:r>
              <a:rPr lang="cs-CZ" sz="3200" b="1" dirty="0"/>
              <a:t>Science 1st!</a:t>
            </a:r>
            <a:r>
              <a:rPr lang="cs-CZ" sz="3200" dirty="0"/>
              <a:t> </a:t>
            </a:r>
            <a:endParaRPr lang="cs-CZ" sz="3200" b="1" dirty="0"/>
          </a:p>
          <a:p>
            <a:endParaRPr lang="cs-CZ" sz="3200" b="1" dirty="0"/>
          </a:p>
          <a:p>
            <a:r>
              <a:rPr lang="cs-CZ" sz="3200" b="1" dirty="0" err="1"/>
              <a:t>Preparation</a:t>
            </a:r>
            <a:r>
              <a:rPr lang="cs-CZ" sz="3200" b="1" dirty="0"/>
              <a:t> </a:t>
            </a:r>
            <a:r>
              <a:rPr lang="cs-CZ" sz="3200" b="1" dirty="0" err="1"/>
              <a:t>for</a:t>
            </a:r>
            <a:r>
              <a:rPr lang="cs-CZ" sz="3200" b="1" dirty="0"/>
              <a:t> </a:t>
            </a:r>
            <a:r>
              <a:rPr lang="cs-CZ" sz="3200" b="1" dirty="0" err="1"/>
              <a:t>following</a:t>
            </a:r>
            <a:r>
              <a:rPr lang="cs-CZ" sz="3200" b="1" dirty="0"/>
              <a:t> </a:t>
            </a:r>
            <a:r>
              <a:rPr lang="cs-CZ" sz="3200" b="1" dirty="0" err="1"/>
              <a:t>career</a:t>
            </a:r>
            <a:endParaRPr lang="cs-CZ" sz="3200" b="1" dirty="0"/>
          </a:p>
          <a:p>
            <a:pPr lvl="1"/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Independence</a:t>
            </a:r>
            <a:r>
              <a:rPr lang="cs-CZ" sz="1600" dirty="0"/>
              <a:t> </a:t>
            </a:r>
            <a:r>
              <a:rPr lang="en-GB" sz="1600" dirty="0"/>
              <a:t>and responsibility building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Duration</a:t>
            </a:r>
            <a:r>
              <a:rPr lang="cs-CZ" sz="1600" dirty="0"/>
              <a:t> (4 </a:t>
            </a:r>
            <a:r>
              <a:rPr lang="cs-CZ" sz="1600" dirty="0" err="1"/>
              <a:t>years</a:t>
            </a:r>
            <a:r>
              <a:rPr lang="cs-CZ" sz="1600" dirty="0"/>
              <a:t>) </a:t>
            </a:r>
            <a:r>
              <a:rPr lang="cs-CZ" sz="1600" dirty="0" err="1"/>
              <a:t>corresponding</a:t>
            </a:r>
            <a:r>
              <a:rPr lang="cs-CZ" sz="1600" dirty="0"/>
              <a:t> to </a:t>
            </a:r>
            <a:r>
              <a:rPr lang="cs-CZ" sz="1600" dirty="0" err="1"/>
              <a:t>career</a:t>
            </a:r>
            <a:r>
              <a:rPr lang="cs-CZ" sz="1600" dirty="0"/>
              <a:t> </a:t>
            </a:r>
            <a:r>
              <a:rPr lang="cs-CZ" sz="1600" dirty="0" err="1"/>
              <a:t>planning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Interdisciplinary</a:t>
            </a:r>
            <a:r>
              <a:rPr lang="cs-CZ" sz="1600" dirty="0"/>
              <a:t> </a:t>
            </a:r>
            <a:r>
              <a:rPr lang="en-GB" sz="1600" dirty="0"/>
              <a:t>&amp; </a:t>
            </a:r>
            <a:r>
              <a:rPr lang="en-GB" sz="1600" dirty="0" err="1"/>
              <a:t>Intersectorial</a:t>
            </a:r>
            <a:r>
              <a:rPr lang="en-GB" sz="1600" dirty="0"/>
              <a:t> experiences</a:t>
            </a:r>
            <a:endParaRPr lang="cs-CZ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Transferable and soft skills</a:t>
            </a:r>
            <a:r>
              <a:rPr lang="cs-CZ" sz="1600" dirty="0"/>
              <a:t> </a:t>
            </a:r>
          </a:p>
          <a:p>
            <a:pPr lvl="1"/>
            <a:endParaRPr lang="cs-CZ" sz="1600" dirty="0"/>
          </a:p>
          <a:p>
            <a:pPr lvl="1"/>
            <a:endParaRPr lang="en-GB" sz="1600" dirty="0"/>
          </a:p>
          <a:p>
            <a:r>
              <a:rPr lang="cs-CZ" b="1" dirty="0"/>
              <a:t>International (</a:t>
            </a:r>
            <a:r>
              <a:rPr lang="cs-CZ" b="1" dirty="0" err="1"/>
              <a:t>global</a:t>
            </a:r>
            <a:r>
              <a:rPr lang="cs-CZ" b="1" dirty="0"/>
              <a:t>) network </a:t>
            </a:r>
            <a:r>
              <a:rPr lang="en-GB" b="1" dirty="0"/>
              <a:t>&amp; </a:t>
            </a:r>
            <a:r>
              <a:rPr lang="cs-CZ" b="1" dirty="0"/>
              <a:t>mobility</a:t>
            </a:r>
          </a:p>
          <a:p>
            <a:endParaRPr lang="cs-CZ" dirty="0"/>
          </a:p>
          <a:p>
            <a:pPr lvl="1"/>
            <a:endParaRPr lang="cs-CZ" sz="1600" dirty="0"/>
          </a:p>
        </p:txBody>
      </p:sp>
      <p:pic>
        <p:nvPicPr>
          <p:cNvPr id="3076" name="Picture 4" descr="MixITiN – MixoHUB @mixotroph.org">
            <a:extLst>
              <a:ext uri="{FF2B5EF4-FFF2-40B4-BE49-F238E27FC236}">
                <a16:creationId xmlns:a16="http://schemas.microsoft.com/office/drawing/2014/main" id="{3005EE2F-93F9-5B0A-05AD-A4B5BEBC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52" y="1465249"/>
            <a:ext cx="5380187" cy="53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772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9CD3A6-614B-2BB9-DD21-805C58194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68074">
            <a:off x="3225060" y="1086997"/>
            <a:ext cx="6695321" cy="41389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BFB239-AA13-7389-C1FD-BD3B37DD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47" y="384613"/>
            <a:ext cx="12409405" cy="357259"/>
          </a:xfrm>
        </p:spPr>
        <p:txBody>
          <a:bodyPr/>
          <a:lstStyle/>
          <a:p>
            <a:r>
              <a:rPr lang="cs-CZ" b="0" dirty="0" err="1"/>
              <a:t>Ready</a:t>
            </a:r>
            <a:r>
              <a:rPr lang="cs-CZ" b="0" dirty="0"/>
              <a:t> </a:t>
            </a:r>
            <a:r>
              <a:rPr lang="cs-CZ" b="0" dirty="0" err="1"/>
              <a:t>for</a:t>
            </a:r>
            <a:r>
              <a:rPr lang="cs-CZ" b="0" dirty="0"/>
              <a:t> Science? … </a:t>
            </a:r>
            <a:r>
              <a:rPr lang="cs-CZ" b="0" dirty="0" err="1"/>
              <a:t>for</a:t>
            </a:r>
            <a:r>
              <a:rPr lang="cs-CZ" b="0" dirty="0"/>
              <a:t> Research? … </a:t>
            </a:r>
            <a:r>
              <a:rPr lang="cs-CZ" b="0" dirty="0" err="1"/>
              <a:t>for</a:t>
            </a:r>
            <a:r>
              <a:rPr lang="cs-CZ" b="0" dirty="0"/>
              <a:t> PhD?</a:t>
            </a:r>
          </a:p>
        </p:txBody>
      </p:sp>
      <p:pic>
        <p:nvPicPr>
          <p:cNvPr id="2050" name="Picture 2" descr="Scientists find a few surprises in their study of love – Harvard Gazette">
            <a:extLst>
              <a:ext uri="{FF2B5EF4-FFF2-40B4-BE49-F238E27FC236}">
                <a16:creationId xmlns:a16="http://schemas.microsoft.com/office/drawing/2014/main" id="{6144CC82-01DB-82B8-BA33-4090EC5010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6" r="18336"/>
          <a:stretch/>
        </p:blipFill>
        <p:spPr bwMode="auto">
          <a:xfrm>
            <a:off x="219664" y="3066692"/>
            <a:ext cx="3209027" cy="283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ollow the leader Icon - Free PNG &amp; SVG 1264384 - Noun Project">
            <a:extLst>
              <a:ext uri="{FF2B5EF4-FFF2-40B4-BE49-F238E27FC236}">
                <a16:creationId xmlns:a16="http://schemas.microsoft.com/office/drawing/2014/main" id="{095DB603-6EB0-F7E4-9F1E-A8979F962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8599">
            <a:off x="9629303" y="1437736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E8C11C-BB68-C988-DDBD-EA332545A153}"/>
              </a:ext>
            </a:extLst>
          </p:cNvPr>
          <p:cNvSpPr txBox="1"/>
          <p:nvPr/>
        </p:nvSpPr>
        <p:spPr>
          <a:xfrm>
            <a:off x="664212" y="5901561"/>
            <a:ext cx="2214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Love and </a:t>
            </a:r>
            <a:r>
              <a:rPr lang="cs-CZ" b="1" dirty="0" err="1">
                <a:solidFill>
                  <a:srgbClr val="FF0000"/>
                </a:solidFill>
              </a:rPr>
              <a:t>passion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41176-F873-5BE7-F597-E186977EA0CF}"/>
              </a:ext>
            </a:extLst>
          </p:cNvPr>
          <p:cNvSpPr txBox="1"/>
          <p:nvPr/>
        </p:nvSpPr>
        <p:spPr>
          <a:xfrm>
            <a:off x="4015285" y="5901561"/>
            <a:ext cx="4645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solidFill>
                  <a:schemeClr val="tx2"/>
                </a:solidFill>
              </a:rPr>
              <a:t>Determination</a:t>
            </a:r>
            <a:r>
              <a:rPr lang="cs-CZ" b="1" dirty="0">
                <a:solidFill>
                  <a:schemeClr val="tx2"/>
                </a:solidFill>
              </a:rPr>
              <a:t> </a:t>
            </a:r>
            <a:endParaRPr lang="en-GB" b="1" dirty="0">
              <a:solidFill>
                <a:schemeClr val="tx2"/>
              </a:solidFill>
            </a:endParaRPr>
          </a:p>
          <a:p>
            <a:pPr algn="ctr"/>
            <a:r>
              <a:rPr lang="en-GB" b="1" dirty="0">
                <a:solidFill>
                  <a:schemeClr val="tx2"/>
                </a:solidFill>
              </a:rPr>
              <a:t>&amp; Career planning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9E4857-FBC6-FE17-65A5-CFBE19C14414}"/>
              </a:ext>
            </a:extLst>
          </p:cNvPr>
          <p:cNvSpPr txBox="1"/>
          <p:nvPr/>
        </p:nvSpPr>
        <p:spPr>
          <a:xfrm>
            <a:off x="9509585" y="6091344"/>
            <a:ext cx="2353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rgbClr val="00AF3F"/>
                </a:solidFill>
              </a:rPr>
              <a:t>Responsibilit</a:t>
            </a:r>
            <a:r>
              <a:rPr lang="cs-CZ" b="1" dirty="0">
                <a:solidFill>
                  <a:srgbClr val="00AF3F"/>
                </a:solidFill>
              </a:rPr>
              <a:t>y</a:t>
            </a:r>
            <a:endParaRPr lang="cs-CZ" dirty="0">
              <a:solidFill>
                <a:srgbClr val="00AF3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2ECF01-AF4E-EC31-7B83-AA5B0BCF4882}"/>
              </a:ext>
            </a:extLst>
          </p:cNvPr>
          <p:cNvCxnSpPr/>
          <p:nvPr/>
        </p:nvCxnSpPr>
        <p:spPr bwMode="auto">
          <a:xfrm>
            <a:off x="102558" y="5808773"/>
            <a:ext cx="1186260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056" name="Picture 8" descr="Graduate Cap Icon #94559 - Free Icons Library">
            <a:extLst>
              <a:ext uri="{FF2B5EF4-FFF2-40B4-BE49-F238E27FC236}">
                <a16:creationId xmlns:a16="http://schemas.microsoft.com/office/drawing/2014/main" id="{4D308F19-30C1-BFE4-C2DD-C0AABC613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9889">
            <a:off x="10391969" y="1535386"/>
            <a:ext cx="648010" cy="648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11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B239-AA13-7389-C1FD-BD3B37DD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95712"/>
            <a:ext cx="10753200" cy="451576"/>
          </a:xfrm>
        </p:spPr>
        <p:txBody>
          <a:bodyPr/>
          <a:lstStyle/>
          <a:p>
            <a:r>
              <a:rPr lang="cs-CZ" dirty="0"/>
              <a:t>MMD </a:t>
            </a:r>
            <a:r>
              <a:rPr lang="cs-CZ" dirty="0" err="1"/>
              <a:t>help</a:t>
            </a:r>
            <a:r>
              <a:rPr lang="en-GB" dirty="0"/>
              <a:t>s</a:t>
            </a:r>
            <a:endParaRPr lang="cs-C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F2658-EC88-6F5A-B217-80028D2713EA}"/>
              </a:ext>
            </a:extLst>
          </p:cNvPr>
          <p:cNvSpPr txBox="1"/>
          <p:nvPr/>
        </p:nvSpPr>
        <p:spPr>
          <a:xfrm>
            <a:off x="6709752" y="2148421"/>
            <a:ext cx="4340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>
                <a:solidFill>
                  <a:schemeClr val="tx2"/>
                </a:solidFill>
              </a:rPr>
              <a:t>Elements</a:t>
            </a:r>
            <a:r>
              <a:rPr lang="cs-CZ" dirty="0">
                <a:solidFill>
                  <a:schemeClr val="tx2"/>
                </a:solidFill>
              </a:rPr>
              <a:t> and </a:t>
            </a:r>
            <a:r>
              <a:rPr lang="cs-CZ" dirty="0" err="1">
                <a:solidFill>
                  <a:schemeClr val="tx2"/>
                </a:solidFill>
              </a:rPr>
              <a:t>criteria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B7B42BC-85BA-2F3E-5F82-56D47A5F2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5" y="1898407"/>
            <a:ext cx="6977332" cy="4351338"/>
          </a:xfrm>
        </p:spPr>
        <p:txBody>
          <a:bodyPr>
            <a:normAutofit/>
          </a:bodyPr>
          <a:lstStyle/>
          <a:p>
            <a:r>
              <a:rPr lang="cs-CZ" sz="3200" b="1" dirty="0"/>
              <a:t>Science 1st! </a:t>
            </a:r>
            <a:endParaRPr lang="en-GB" sz="3200" b="1" dirty="0"/>
          </a:p>
          <a:p>
            <a:endParaRPr lang="cs-CZ" sz="3200" b="1" dirty="0"/>
          </a:p>
          <a:p>
            <a:r>
              <a:rPr lang="cs-CZ" sz="3200" b="1" dirty="0" err="1"/>
              <a:t>Preparation</a:t>
            </a:r>
            <a:r>
              <a:rPr lang="cs-CZ" sz="3200" b="1" dirty="0"/>
              <a:t> </a:t>
            </a:r>
            <a:r>
              <a:rPr lang="cs-CZ" sz="3200" b="1" dirty="0" err="1"/>
              <a:t>for</a:t>
            </a:r>
            <a:r>
              <a:rPr lang="cs-CZ" sz="3200" b="1" dirty="0"/>
              <a:t> </a:t>
            </a:r>
            <a:r>
              <a:rPr lang="cs-CZ" sz="3200" b="1" dirty="0" err="1"/>
              <a:t>following</a:t>
            </a:r>
            <a:r>
              <a:rPr lang="cs-CZ" sz="3200" b="1" dirty="0"/>
              <a:t> </a:t>
            </a:r>
            <a:r>
              <a:rPr lang="cs-CZ" sz="3200" b="1" dirty="0" err="1"/>
              <a:t>career</a:t>
            </a:r>
            <a:endParaRPr lang="cs-CZ" sz="3200" b="1" dirty="0"/>
          </a:p>
          <a:p>
            <a:pPr lvl="1"/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Independence</a:t>
            </a:r>
            <a:r>
              <a:rPr lang="cs-CZ" sz="1600" dirty="0"/>
              <a:t> </a:t>
            </a:r>
            <a:r>
              <a:rPr lang="en-GB" sz="1600" dirty="0"/>
              <a:t>and responsibility building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Duration</a:t>
            </a:r>
            <a:r>
              <a:rPr lang="cs-CZ" sz="1600" dirty="0"/>
              <a:t> (4 </a:t>
            </a:r>
            <a:r>
              <a:rPr lang="cs-CZ" sz="1600" dirty="0" err="1"/>
              <a:t>years</a:t>
            </a:r>
            <a:r>
              <a:rPr lang="cs-CZ" sz="1600" dirty="0"/>
              <a:t>) </a:t>
            </a:r>
            <a:r>
              <a:rPr lang="cs-CZ" sz="1600" dirty="0" err="1"/>
              <a:t>corresponding</a:t>
            </a:r>
            <a:r>
              <a:rPr lang="cs-CZ" sz="1600" dirty="0"/>
              <a:t> to </a:t>
            </a:r>
            <a:r>
              <a:rPr lang="cs-CZ" sz="1600" dirty="0" err="1"/>
              <a:t>career</a:t>
            </a:r>
            <a:r>
              <a:rPr lang="cs-CZ" sz="1600" dirty="0"/>
              <a:t> </a:t>
            </a:r>
            <a:r>
              <a:rPr lang="cs-CZ" sz="1600" dirty="0" err="1"/>
              <a:t>planning</a:t>
            </a: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s-CZ" sz="1600" dirty="0" err="1"/>
              <a:t>Interdisciplinary</a:t>
            </a:r>
            <a:r>
              <a:rPr lang="cs-CZ" sz="1600" dirty="0"/>
              <a:t> </a:t>
            </a:r>
            <a:r>
              <a:rPr lang="en-GB" sz="1600" dirty="0"/>
              <a:t>&amp; </a:t>
            </a:r>
            <a:r>
              <a:rPr lang="en-GB" sz="1600" dirty="0" err="1"/>
              <a:t>Intersectorial</a:t>
            </a:r>
            <a:r>
              <a:rPr lang="en-GB" sz="1600" dirty="0"/>
              <a:t> experiences</a:t>
            </a:r>
            <a:endParaRPr lang="cs-CZ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cs-CZ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Transferable and soft skills</a:t>
            </a:r>
            <a:r>
              <a:rPr lang="cs-CZ" sz="1600" dirty="0"/>
              <a:t> </a:t>
            </a:r>
          </a:p>
          <a:p>
            <a:pPr lvl="1"/>
            <a:endParaRPr lang="cs-CZ" sz="1600" dirty="0"/>
          </a:p>
          <a:p>
            <a:pPr lvl="1"/>
            <a:endParaRPr lang="en-GB" sz="1600" dirty="0"/>
          </a:p>
          <a:p>
            <a:r>
              <a:rPr lang="cs-CZ" b="1" dirty="0"/>
              <a:t>International (</a:t>
            </a:r>
            <a:r>
              <a:rPr lang="cs-CZ" b="1" dirty="0" err="1"/>
              <a:t>global</a:t>
            </a:r>
            <a:r>
              <a:rPr lang="cs-CZ" b="1" dirty="0"/>
              <a:t>) network </a:t>
            </a:r>
            <a:r>
              <a:rPr lang="en-GB" b="1" dirty="0"/>
              <a:t>&amp; </a:t>
            </a:r>
            <a:r>
              <a:rPr lang="cs-CZ" b="1" dirty="0"/>
              <a:t>mobility</a:t>
            </a:r>
          </a:p>
          <a:p>
            <a:endParaRPr lang="cs-CZ" dirty="0"/>
          </a:p>
          <a:p>
            <a:pPr lvl="1"/>
            <a:endParaRPr lang="cs-CZ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3BEB2B-D296-A62C-0D3C-E5ED122F7803}"/>
              </a:ext>
            </a:extLst>
          </p:cNvPr>
          <p:cNvSpPr txBox="1"/>
          <p:nvPr/>
        </p:nvSpPr>
        <p:spPr>
          <a:xfrm>
            <a:off x="6136108" y="3519361"/>
            <a:ext cx="6032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3"/>
                </a:solidFill>
              </a:rPr>
              <a:t>Be</a:t>
            </a:r>
            <a:r>
              <a:rPr lang="cs-CZ" dirty="0">
                <a:solidFill>
                  <a:schemeClr val="accent3"/>
                </a:solidFill>
              </a:rPr>
              <a:t> </a:t>
            </a:r>
            <a:r>
              <a:rPr lang="en-GB" dirty="0">
                <a:solidFill>
                  <a:schemeClr val="accent3"/>
                </a:solidFill>
              </a:rPr>
              <a:t>pro</a:t>
            </a:r>
            <a:r>
              <a:rPr lang="cs-CZ" dirty="0">
                <a:solidFill>
                  <a:schemeClr val="accent3"/>
                </a:solidFill>
              </a:rPr>
              <a:t>-</a:t>
            </a:r>
            <a:r>
              <a:rPr lang="cs-CZ" dirty="0" err="1">
                <a:solidFill>
                  <a:schemeClr val="accent3"/>
                </a:solidFill>
              </a:rPr>
              <a:t>active</a:t>
            </a:r>
            <a:r>
              <a:rPr lang="cs-CZ" dirty="0">
                <a:solidFill>
                  <a:schemeClr val="accent3"/>
                </a:solidFill>
              </a:rPr>
              <a:t> </a:t>
            </a:r>
            <a:r>
              <a:rPr lang="cs-CZ" sz="1600" dirty="0">
                <a:solidFill>
                  <a:schemeClr val="accent3"/>
                </a:solidFill>
              </a:rPr>
              <a:t>(student </a:t>
            </a:r>
            <a:r>
              <a:rPr lang="en-GB" sz="1600" dirty="0">
                <a:solidFill>
                  <a:schemeClr val="accent3"/>
                </a:solidFill>
              </a:rPr>
              <a:t>&lt;&gt; supervisor &lt;&gt; Doctoral Board</a:t>
            </a:r>
            <a:r>
              <a:rPr lang="cs-CZ" sz="1600" dirty="0">
                <a:solidFill>
                  <a:schemeClr val="accent3"/>
                </a:solidFill>
              </a:rPr>
              <a:t>)</a:t>
            </a:r>
            <a:endParaRPr lang="cs-CZ" dirty="0">
              <a:solidFill>
                <a:schemeClr val="accent3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88BECF-8284-366B-C713-44AF60810DB2}"/>
              </a:ext>
            </a:extLst>
          </p:cNvPr>
          <p:cNvSpPr txBox="1"/>
          <p:nvPr/>
        </p:nvSpPr>
        <p:spPr>
          <a:xfrm>
            <a:off x="6153875" y="4374251"/>
            <a:ext cx="2656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1"/>
                </a:solidFill>
              </a:rPr>
              <a:t>Learn</a:t>
            </a:r>
            <a:r>
              <a:rPr lang="cs-CZ" dirty="0">
                <a:solidFill>
                  <a:schemeClr val="accent1"/>
                </a:solidFill>
              </a:rPr>
              <a:t> more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C76AE8-9881-F2F6-2750-6C9FBA0F8D83}"/>
              </a:ext>
            </a:extLst>
          </p:cNvPr>
          <p:cNvSpPr txBox="1"/>
          <p:nvPr/>
        </p:nvSpPr>
        <p:spPr>
          <a:xfrm>
            <a:off x="8133263" y="4143419"/>
            <a:ext cx="3244652" cy="37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 err="1">
                <a:solidFill>
                  <a:schemeClr val="accent1"/>
                </a:solidFill>
              </a:rPr>
              <a:t>Seminars</a:t>
            </a:r>
            <a:r>
              <a:rPr lang="cs-CZ" sz="1800" dirty="0">
                <a:solidFill>
                  <a:schemeClr val="accent1"/>
                </a:solidFill>
              </a:rPr>
              <a:t> – MMD </a:t>
            </a:r>
            <a:r>
              <a:rPr lang="en-GB" sz="1800" dirty="0">
                <a:solidFill>
                  <a:schemeClr val="accent1"/>
                </a:solidFill>
              </a:rPr>
              <a:t>&amp; b</a:t>
            </a:r>
            <a:r>
              <a:rPr lang="cs-CZ" sz="1800" dirty="0" err="1">
                <a:solidFill>
                  <a:schemeClr val="accent1"/>
                </a:solidFill>
              </a:rPr>
              <a:t>eyond</a:t>
            </a:r>
            <a:endParaRPr lang="cs-CZ" sz="18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4F9859-C13F-7E9E-D547-39D49E128DD3}"/>
              </a:ext>
            </a:extLst>
          </p:cNvPr>
          <p:cNvSpPr txBox="1"/>
          <p:nvPr/>
        </p:nvSpPr>
        <p:spPr>
          <a:xfrm>
            <a:off x="8133263" y="4473652"/>
            <a:ext cx="3244652" cy="37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1"/>
                </a:solidFill>
              </a:rPr>
              <a:t>Summer schools</a:t>
            </a:r>
            <a:endParaRPr lang="cs-CZ" sz="1800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84C883-E540-0C36-6F76-38A12F0B7483}"/>
              </a:ext>
            </a:extLst>
          </p:cNvPr>
          <p:cNvSpPr txBox="1"/>
          <p:nvPr/>
        </p:nvSpPr>
        <p:spPr>
          <a:xfrm>
            <a:off x="8133263" y="4802710"/>
            <a:ext cx="3244652" cy="37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1"/>
                </a:solidFill>
              </a:rPr>
              <a:t>Secondments in </a:t>
            </a:r>
            <a:r>
              <a:rPr lang="en-GB" sz="1800" dirty="0" err="1">
                <a:solidFill>
                  <a:schemeClr val="accent1"/>
                </a:solidFill>
              </a:rPr>
              <a:t>industr</a:t>
            </a:r>
            <a:r>
              <a:rPr lang="cs-CZ" sz="1800" dirty="0">
                <a:solidFill>
                  <a:schemeClr val="accent1"/>
                </a:solidFill>
              </a:rPr>
              <a:t>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5D5D5ED-0D22-1286-8D61-4087C2D4CF06}"/>
              </a:ext>
            </a:extLst>
          </p:cNvPr>
          <p:cNvSpPr txBox="1"/>
          <p:nvPr/>
        </p:nvSpPr>
        <p:spPr>
          <a:xfrm>
            <a:off x="8133263" y="5137317"/>
            <a:ext cx="3244652" cy="37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 err="1">
                <a:solidFill>
                  <a:schemeClr val="accent1"/>
                </a:solidFill>
              </a:rPr>
              <a:t>Communication</a:t>
            </a:r>
            <a:r>
              <a:rPr lang="cs-CZ" sz="1800" dirty="0">
                <a:solidFill>
                  <a:schemeClr val="accent1"/>
                </a:solidFill>
              </a:rPr>
              <a:t>, leadership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9E481D-D643-DC2B-8C9D-8EA131158FB9}"/>
              </a:ext>
            </a:extLst>
          </p:cNvPr>
          <p:cNvSpPr txBox="1"/>
          <p:nvPr/>
        </p:nvSpPr>
        <p:spPr>
          <a:xfrm>
            <a:off x="7487727" y="5717508"/>
            <a:ext cx="2656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chemeClr val="accent6"/>
                </a:solidFill>
              </a:rPr>
              <a:t>Doctor</a:t>
            </a:r>
            <a:r>
              <a:rPr lang="cs-CZ" dirty="0">
                <a:solidFill>
                  <a:schemeClr val="accent6"/>
                </a:solidFill>
              </a:rPr>
              <a:t> </a:t>
            </a:r>
            <a:br>
              <a:rPr lang="cs-CZ" dirty="0">
                <a:solidFill>
                  <a:schemeClr val="accent6"/>
                </a:solidFill>
              </a:rPr>
            </a:br>
            <a:r>
              <a:rPr lang="cs-CZ" dirty="0" err="1">
                <a:solidFill>
                  <a:schemeClr val="accent6"/>
                </a:solidFill>
              </a:rPr>
              <a:t>Europaeus</a:t>
            </a:r>
            <a:endParaRPr lang="cs-CZ" dirty="0">
              <a:solidFill>
                <a:schemeClr val="accent6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EABB10-DC96-571B-16EB-EDDC3FC50E88}"/>
              </a:ext>
            </a:extLst>
          </p:cNvPr>
          <p:cNvSpPr txBox="1"/>
          <p:nvPr/>
        </p:nvSpPr>
        <p:spPr>
          <a:xfrm>
            <a:off x="9290827" y="5792451"/>
            <a:ext cx="2364880" cy="36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>
                <a:solidFill>
                  <a:schemeClr val="accent6"/>
                </a:solidFill>
              </a:rPr>
              <a:t>3 </a:t>
            </a:r>
            <a:r>
              <a:rPr lang="cs-CZ" sz="1800" dirty="0" err="1">
                <a:solidFill>
                  <a:schemeClr val="accent6"/>
                </a:solidFill>
              </a:rPr>
              <a:t>months</a:t>
            </a:r>
            <a:r>
              <a:rPr lang="cs-CZ" sz="1800" dirty="0">
                <a:solidFill>
                  <a:schemeClr val="accent6"/>
                </a:solidFill>
              </a:rPr>
              <a:t> </a:t>
            </a:r>
            <a:r>
              <a:rPr lang="cs-CZ" sz="1800" dirty="0" err="1">
                <a:solidFill>
                  <a:schemeClr val="accent6"/>
                </a:solidFill>
              </a:rPr>
              <a:t>abroad</a:t>
            </a:r>
            <a:endParaRPr lang="cs-CZ" sz="1800" dirty="0">
              <a:solidFill>
                <a:schemeClr val="accent6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CDAB24-96D2-E703-8FAF-49A29A5F4ACA}"/>
              </a:ext>
            </a:extLst>
          </p:cNvPr>
          <p:cNvSpPr txBox="1"/>
          <p:nvPr/>
        </p:nvSpPr>
        <p:spPr>
          <a:xfrm>
            <a:off x="9290827" y="6181825"/>
            <a:ext cx="2364880" cy="36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>
                <a:solidFill>
                  <a:schemeClr val="accent6"/>
                </a:solidFill>
              </a:rPr>
              <a:t>International </a:t>
            </a:r>
            <a:r>
              <a:rPr lang="cs-CZ" sz="1800" dirty="0" err="1">
                <a:solidFill>
                  <a:schemeClr val="accent6"/>
                </a:solidFill>
              </a:rPr>
              <a:t>defence</a:t>
            </a:r>
            <a:endParaRPr lang="cs-CZ" sz="1800" dirty="0">
              <a:solidFill>
                <a:schemeClr val="accent6"/>
              </a:solidFill>
            </a:endParaRP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D0137700-6D40-2555-49D6-C55948DBADFC}"/>
              </a:ext>
            </a:extLst>
          </p:cNvPr>
          <p:cNvSpPr/>
          <p:nvPr/>
        </p:nvSpPr>
        <p:spPr bwMode="auto">
          <a:xfrm>
            <a:off x="5694745" y="3554086"/>
            <a:ext cx="257784" cy="705398"/>
          </a:xfrm>
          <a:prstGeom prst="rightBrace">
            <a:avLst/>
          </a:prstGeom>
          <a:noFill/>
          <a:ln w="9525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7AEDDD1-0CD8-C049-6C94-63CAAF8890B6}"/>
              </a:ext>
            </a:extLst>
          </p:cNvPr>
          <p:cNvSpPr/>
          <p:nvPr/>
        </p:nvSpPr>
        <p:spPr bwMode="auto">
          <a:xfrm>
            <a:off x="6032743" y="3519361"/>
            <a:ext cx="6032741" cy="514390"/>
          </a:xfrm>
          <a:prstGeom prst="round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940A943-5349-384A-EF82-E8DAABDD7AA4}"/>
              </a:ext>
            </a:extLst>
          </p:cNvPr>
          <p:cNvSpPr/>
          <p:nvPr/>
        </p:nvSpPr>
        <p:spPr bwMode="auto">
          <a:xfrm>
            <a:off x="5694745" y="4463500"/>
            <a:ext cx="257784" cy="705398"/>
          </a:xfrm>
          <a:prstGeom prst="rightBrac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9E8DB1E-9E60-AF58-8501-86ACB9E90509}"/>
              </a:ext>
            </a:extLst>
          </p:cNvPr>
          <p:cNvSpPr/>
          <p:nvPr/>
        </p:nvSpPr>
        <p:spPr bwMode="auto">
          <a:xfrm>
            <a:off x="6032743" y="4131843"/>
            <a:ext cx="6032741" cy="139922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8D5F0F-7546-A570-EE69-040CC909E84A}"/>
              </a:ext>
            </a:extLst>
          </p:cNvPr>
          <p:cNvSpPr/>
          <p:nvPr/>
        </p:nvSpPr>
        <p:spPr bwMode="auto">
          <a:xfrm>
            <a:off x="7366956" y="5712580"/>
            <a:ext cx="4698528" cy="929422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latin typeface="Tahoma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E7BDAD-AC61-23C6-6A5B-A94D44A916EB}"/>
              </a:ext>
            </a:extLst>
          </p:cNvPr>
          <p:cNvCxnSpPr/>
          <p:nvPr/>
        </p:nvCxnSpPr>
        <p:spPr bwMode="auto">
          <a:xfrm>
            <a:off x="5952529" y="2705610"/>
            <a:ext cx="584984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985D3A0-E504-C803-4D99-6D36CF15916D}"/>
              </a:ext>
            </a:extLst>
          </p:cNvPr>
          <p:cNvSpPr txBox="1"/>
          <p:nvPr/>
        </p:nvSpPr>
        <p:spPr>
          <a:xfrm>
            <a:off x="8938628" y="1528517"/>
            <a:ext cx="3049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rgbClr val="0070C0"/>
                </a:solidFill>
              </a:rPr>
              <a:t>E</a:t>
            </a:r>
            <a:r>
              <a:rPr lang="en-GB" sz="1200" dirty="0" err="1">
                <a:solidFill>
                  <a:srgbClr val="0070C0"/>
                </a:solidFill>
              </a:rPr>
              <a:t>st</a:t>
            </a:r>
            <a:r>
              <a:rPr lang="cs-CZ" sz="1200" dirty="0" err="1">
                <a:solidFill>
                  <a:srgbClr val="0070C0"/>
                </a:solidFill>
              </a:rPr>
              <a:t>ablished</a:t>
            </a:r>
            <a:r>
              <a:rPr lang="en-GB" sz="1200" dirty="0">
                <a:solidFill>
                  <a:srgbClr val="0070C0"/>
                </a:solidFill>
              </a:rPr>
              <a:t> </a:t>
            </a:r>
            <a:r>
              <a:rPr lang="cs-CZ" sz="1200" dirty="0">
                <a:solidFill>
                  <a:srgbClr val="0070C0"/>
                </a:solidFill>
              </a:rPr>
              <a:t>2022 to </a:t>
            </a:r>
            <a:r>
              <a:rPr lang="cs-CZ" sz="1200" dirty="0" err="1">
                <a:solidFill>
                  <a:srgbClr val="0070C0"/>
                </a:solidFill>
              </a:rPr>
              <a:t>commemorate</a:t>
            </a:r>
            <a:r>
              <a:rPr lang="cs-CZ" sz="1200" dirty="0">
                <a:solidFill>
                  <a:srgbClr val="0070C0"/>
                </a:solidFill>
              </a:rPr>
              <a:t> </a:t>
            </a:r>
            <a:br>
              <a:rPr lang="cs-CZ" sz="1200" dirty="0">
                <a:solidFill>
                  <a:srgbClr val="0070C0"/>
                </a:solidFill>
              </a:rPr>
            </a:br>
            <a:r>
              <a:rPr lang="cs-CZ" sz="1200" dirty="0">
                <a:solidFill>
                  <a:srgbClr val="0070C0"/>
                </a:solidFill>
              </a:rPr>
              <a:t>200th </a:t>
            </a:r>
            <a:r>
              <a:rPr lang="cs-CZ" sz="1200" dirty="0" err="1">
                <a:solidFill>
                  <a:srgbClr val="0070C0"/>
                </a:solidFill>
              </a:rPr>
              <a:t>birthday</a:t>
            </a:r>
            <a:r>
              <a:rPr lang="cs-CZ" sz="1200" dirty="0">
                <a:solidFill>
                  <a:srgbClr val="0070C0"/>
                </a:solidFill>
              </a:rPr>
              <a:t> of GJM</a:t>
            </a:r>
          </a:p>
        </p:txBody>
      </p:sp>
      <p:pic>
        <p:nvPicPr>
          <p:cNvPr id="2050" name="Picture 2" descr="No description">
            <a:extLst>
              <a:ext uri="{FF2B5EF4-FFF2-40B4-BE49-F238E27FC236}">
                <a16:creationId xmlns:a16="http://schemas.microsoft.com/office/drawing/2014/main" id="{E09CCE67-3063-D702-11F5-33BB2925C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743" y="146597"/>
            <a:ext cx="2671646" cy="198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17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cký objekt 18" descr="Smlouva obrys">
            <a:extLst>
              <a:ext uri="{FF2B5EF4-FFF2-40B4-BE49-F238E27FC236}">
                <a16:creationId xmlns:a16="http://schemas.microsoft.com/office/drawing/2014/main" id="{3158C0E8-B249-1E9D-F044-85BD47DB1E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1582" y="2191352"/>
            <a:ext cx="792291" cy="792291"/>
          </a:xfrm>
          <a:prstGeom prst="rect">
            <a:avLst/>
          </a:prstGeom>
        </p:spPr>
      </p:pic>
      <p:grpSp>
        <p:nvGrpSpPr>
          <p:cNvPr id="16" name="Skupina 43">
            <a:extLst>
              <a:ext uri="{FF2B5EF4-FFF2-40B4-BE49-F238E27FC236}">
                <a16:creationId xmlns:a16="http://schemas.microsoft.com/office/drawing/2014/main" id="{5459980E-8C3A-FC2A-B73F-4C4F417812E4}"/>
              </a:ext>
            </a:extLst>
          </p:cNvPr>
          <p:cNvGrpSpPr/>
          <p:nvPr/>
        </p:nvGrpSpPr>
        <p:grpSpPr>
          <a:xfrm>
            <a:off x="408193" y="3271104"/>
            <a:ext cx="3244718" cy="1373751"/>
            <a:chOff x="1668" y="0"/>
            <a:chExt cx="3413811" cy="1263425"/>
          </a:xfrm>
          <a:solidFill>
            <a:srgbClr val="0000DC"/>
          </a:solidFill>
        </p:grpSpPr>
        <p:sp>
          <p:nvSpPr>
            <p:cNvPr id="17" name="Šipka: dvojitá 44">
              <a:extLst>
                <a:ext uri="{FF2B5EF4-FFF2-40B4-BE49-F238E27FC236}">
                  <a16:creationId xmlns:a16="http://schemas.microsoft.com/office/drawing/2014/main" id="{D95CA0EB-8B50-A50D-9734-72B5260158D3}"/>
                </a:ext>
              </a:extLst>
            </p:cNvPr>
            <p:cNvSpPr/>
            <p:nvPr/>
          </p:nvSpPr>
          <p:spPr>
            <a:xfrm>
              <a:off x="1668" y="0"/>
              <a:ext cx="3413811" cy="1263425"/>
            </a:xfrm>
            <a:prstGeom prst="chevron">
              <a:avLst/>
            </a:prstGeom>
            <a:grpFill/>
            <a:ln>
              <a:solidFill>
                <a:srgbClr val="0000DC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8" name="Šipka: dvojitá 4">
              <a:extLst>
                <a:ext uri="{FF2B5EF4-FFF2-40B4-BE49-F238E27FC236}">
                  <a16:creationId xmlns:a16="http://schemas.microsoft.com/office/drawing/2014/main" id="{A8AD792B-7C88-DCC9-86B5-D24FB3B14670}"/>
                </a:ext>
              </a:extLst>
            </p:cNvPr>
            <p:cNvSpPr txBox="1"/>
            <p:nvPr/>
          </p:nvSpPr>
          <p:spPr>
            <a:xfrm>
              <a:off x="877664" y="0"/>
              <a:ext cx="1779531" cy="1239197"/>
            </a:xfrm>
            <a:prstGeom prst="rect">
              <a:avLst/>
            </a:prstGeom>
            <a:grpFill/>
            <a:ln>
              <a:solidFill>
                <a:srgbClr val="0000DC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4011" tIns="28004" rIns="28004" bIns="2800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1400" kern="1200"/>
            </a:p>
          </p:txBody>
        </p:sp>
      </p:grpSp>
      <p:sp>
        <p:nvSpPr>
          <p:cNvPr id="19" name="TextovéPole 47">
            <a:extLst>
              <a:ext uri="{FF2B5EF4-FFF2-40B4-BE49-F238E27FC236}">
                <a16:creationId xmlns:a16="http://schemas.microsoft.com/office/drawing/2014/main" id="{3EE4BCF2-2444-6C36-5F25-51B76F102256}"/>
              </a:ext>
            </a:extLst>
          </p:cNvPr>
          <p:cNvSpPr txBox="1"/>
          <p:nvPr/>
        </p:nvSpPr>
        <p:spPr>
          <a:xfrm>
            <a:off x="1245277" y="3487732"/>
            <a:ext cx="206757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Preparation and uploading of </a:t>
            </a:r>
            <a:r>
              <a:rPr lang="cs-CZ" sz="1400">
                <a:solidFill>
                  <a:schemeClr val="bg1"/>
                </a:solidFill>
              </a:rPr>
              <a:t>the </a:t>
            </a:r>
            <a:r>
              <a:rPr lang="cs-CZ" sz="1400" err="1">
                <a:solidFill>
                  <a:schemeClr val="bg1"/>
                </a:solidFill>
              </a:rPr>
              <a:t>Application</a:t>
            </a:r>
            <a:r>
              <a:rPr lang="cs-CZ" sz="1400">
                <a:solidFill>
                  <a:schemeClr val="bg1"/>
                </a:solidFill>
              </a:rPr>
              <a:t> </a:t>
            </a:r>
            <a:r>
              <a:rPr lang="cs-CZ" sz="1400" err="1">
                <a:solidFill>
                  <a:schemeClr val="bg1"/>
                </a:solidFill>
              </a:rPr>
              <a:t>Dossier</a:t>
            </a:r>
            <a:endParaRPr lang="cs-CZ" sz="1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1373F5-8ED2-19BF-466F-2FE1F0767064}"/>
              </a:ext>
            </a:extLst>
          </p:cNvPr>
          <p:cNvSpPr txBox="1"/>
          <p:nvPr/>
        </p:nvSpPr>
        <p:spPr>
          <a:xfrm>
            <a:off x="408193" y="4803230"/>
            <a:ext cx="37013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err="1"/>
              <a:t>Motivation</a:t>
            </a:r>
            <a:r>
              <a:rPr lang="cs-CZ" sz="1600" b="1" dirty="0"/>
              <a:t>, </a:t>
            </a:r>
            <a:r>
              <a:rPr lang="cs-CZ" sz="1600" b="1" dirty="0" err="1"/>
              <a:t>interest</a:t>
            </a:r>
            <a:r>
              <a:rPr lang="cs-CZ" sz="1600" b="1" dirty="0"/>
              <a:t> and support</a:t>
            </a:r>
          </a:p>
          <a:p>
            <a:r>
              <a:rPr lang="cs-CZ" sz="1600" dirty="0"/>
              <a:t> - Student, Supervisor, PhD </a:t>
            </a:r>
            <a:r>
              <a:rPr lang="cs-CZ" sz="1600" dirty="0" err="1"/>
              <a:t>Board</a:t>
            </a:r>
            <a:endParaRPr lang="cs-CZ" sz="1600" dirty="0"/>
          </a:p>
          <a:p>
            <a:r>
              <a:rPr lang="cs-CZ" sz="1600" b="1" dirty="0"/>
              <a:t>Show </a:t>
            </a:r>
            <a:r>
              <a:rPr lang="cs-CZ" sz="1600" b="1" dirty="0" err="1"/>
              <a:t>your</a:t>
            </a:r>
            <a:r>
              <a:rPr lang="cs-CZ" sz="1600" b="1" dirty="0"/>
              <a:t> </a:t>
            </a:r>
            <a:r>
              <a:rPr lang="cs-CZ" sz="1600" b="1" dirty="0" err="1"/>
              <a:t>activities</a:t>
            </a:r>
            <a:endParaRPr lang="cs-CZ" sz="1600" b="1" dirty="0"/>
          </a:p>
          <a:p>
            <a:pPr marL="285750" indent="-285750">
              <a:buFontTx/>
              <a:buChar char="-"/>
            </a:pPr>
            <a:r>
              <a:rPr lang="cs-CZ" sz="1600" dirty="0" err="1"/>
              <a:t>E.g</a:t>
            </a:r>
            <a:r>
              <a:rPr lang="cs-CZ" sz="1600" dirty="0"/>
              <a:t>. </a:t>
            </a:r>
            <a:r>
              <a:rPr lang="cs-CZ" sz="1600" dirty="0" err="1"/>
              <a:t>Previous</a:t>
            </a:r>
            <a:r>
              <a:rPr lang="cs-CZ" sz="1600" dirty="0"/>
              <a:t> </a:t>
            </a:r>
            <a:r>
              <a:rPr lang="cs-CZ" sz="1600" dirty="0" err="1"/>
              <a:t>engagement</a:t>
            </a:r>
            <a:endParaRPr lang="cs-CZ" sz="1600" dirty="0"/>
          </a:p>
          <a:p>
            <a:endParaRPr lang="cs-CZ" sz="1600" dirty="0"/>
          </a:p>
          <a:p>
            <a:r>
              <a:rPr lang="cs-CZ" sz="2000" b="1" dirty="0" err="1">
                <a:solidFill>
                  <a:srgbClr val="FF0000"/>
                </a:solidFill>
              </a:rPr>
              <a:t>Deadline</a:t>
            </a:r>
            <a:r>
              <a:rPr lang="cs-CZ" sz="2000" b="1" dirty="0">
                <a:solidFill>
                  <a:srgbClr val="FF0000"/>
                </a:solidFill>
              </a:rPr>
              <a:t>: 25 Sept 2026</a:t>
            </a:r>
          </a:p>
        </p:txBody>
      </p:sp>
      <p:pic>
        <p:nvPicPr>
          <p:cNvPr id="21" name="Grafický objekt 20" descr="Hodnocení zákazníka obrys">
            <a:extLst>
              <a:ext uri="{FF2B5EF4-FFF2-40B4-BE49-F238E27FC236}">
                <a16:creationId xmlns:a16="http://schemas.microsoft.com/office/drawing/2014/main" id="{C8AC37B7-0D28-CE4E-CC7F-D5E5D27C9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6457" y="2115720"/>
            <a:ext cx="868246" cy="868246"/>
          </a:xfrm>
          <a:prstGeom prst="rect">
            <a:avLst/>
          </a:prstGeom>
        </p:spPr>
      </p:pic>
      <p:grpSp>
        <p:nvGrpSpPr>
          <p:cNvPr id="22" name="Skupina 48">
            <a:extLst>
              <a:ext uri="{FF2B5EF4-FFF2-40B4-BE49-F238E27FC236}">
                <a16:creationId xmlns:a16="http://schemas.microsoft.com/office/drawing/2014/main" id="{170A7A93-33E3-E3D4-89E9-646E2F3EA868}"/>
              </a:ext>
            </a:extLst>
          </p:cNvPr>
          <p:cNvGrpSpPr/>
          <p:nvPr/>
        </p:nvGrpSpPr>
        <p:grpSpPr>
          <a:xfrm>
            <a:off x="3652911" y="3297311"/>
            <a:ext cx="3244718" cy="1373751"/>
            <a:chOff x="-109155" y="0"/>
            <a:chExt cx="3413811" cy="1263425"/>
          </a:xfrm>
          <a:solidFill>
            <a:srgbClr val="0000DC"/>
          </a:solidFill>
        </p:grpSpPr>
        <p:sp>
          <p:nvSpPr>
            <p:cNvPr id="23" name="Šipka: dvojitá 49">
              <a:extLst>
                <a:ext uri="{FF2B5EF4-FFF2-40B4-BE49-F238E27FC236}">
                  <a16:creationId xmlns:a16="http://schemas.microsoft.com/office/drawing/2014/main" id="{CBECCA02-A5A6-3BF5-93C9-8CB29E40F093}"/>
                </a:ext>
              </a:extLst>
            </p:cNvPr>
            <p:cNvSpPr/>
            <p:nvPr/>
          </p:nvSpPr>
          <p:spPr>
            <a:xfrm>
              <a:off x="-109155" y="0"/>
              <a:ext cx="3413811" cy="1263425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Šipka: dvojitá 4">
              <a:extLst>
                <a:ext uri="{FF2B5EF4-FFF2-40B4-BE49-F238E27FC236}">
                  <a16:creationId xmlns:a16="http://schemas.microsoft.com/office/drawing/2014/main" id="{4AEF3A04-83B4-B152-D392-FAB1013ACACE}"/>
                </a:ext>
              </a:extLst>
            </p:cNvPr>
            <p:cNvSpPr txBox="1"/>
            <p:nvPr/>
          </p:nvSpPr>
          <p:spPr>
            <a:xfrm>
              <a:off x="642176" y="1917"/>
              <a:ext cx="1912990" cy="121576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4011" tIns="28004" rIns="28004" bIns="2800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/>
                <a:t>Evaluation of the Application b</a:t>
              </a:r>
              <a:r>
                <a:rPr lang="cs-CZ" sz="1400"/>
                <a:t>y MMD Committee</a:t>
              </a:r>
              <a:endParaRPr lang="cs-CZ" sz="1400" kern="120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5C9A13D-E46D-FEDD-CB3F-2957AD38946C}"/>
              </a:ext>
            </a:extLst>
          </p:cNvPr>
          <p:cNvSpPr txBox="1"/>
          <p:nvPr/>
        </p:nvSpPr>
        <p:spPr>
          <a:xfrm>
            <a:off x="4016946" y="4828882"/>
            <a:ext cx="2385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err="1"/>
              <a:t>Results</a:t>
            </a:r>
            <a:r>
              <a:rPr lang="cs-CZ" sz="1600" b="1" dirty="0"/>
              <a:t> </a:t>
            </a:r>
            <a:r>
              <a:rPr lang="cs-CZ" sz="1600" b="1" dirty="0" err="1"/>
              <a:t>announced</a:t>
            </a:r>
            <a:r>
              <a:rPr lang="cs-CZ" sz="1600" b="1" dirty="0"/>
              <a:t> </a:t>
            </a:r>
            <a:endParaRPr lang="cs-CZ" sz="1600" dirty="0"/>
          </a:p>
          <a:p>
            <a:endParaRPr lang="cs-CZ" sz="1600" dirty="0"/>
          </a:p>
          <a:p>
            <a:r>
              <a:rPr lang="cs-CZ" sz="1600" b="1" dirty="0" err="1">
                <a:solidFill>
                  <a:schemeClr val="accent3"/>
                </a:solidFill>
              </a:rPr>
              <a:t>Oct</a:t>
            </a:r>
            <a:r>
              <a:rPr lang="cs-CZ" sz="1600" b="1" dirty="0">
                <a:solidFill>
                  <a:schemeClr val="accent3"/>
                </a:solidFill>
              </a:rPr>
              <a:t> 2026</a:t>
            </a:r>
          </a:p>
        </p:txBody>
      </p:sp>
      <p:pic>
        <p:nvPicPr>
          <p:cNvPr id="26" name="Grafický objekt 40" descr="Vyprávění obrys">
            <a:extLst>
              <a:ext uri="{FF2B5EF4-FFF2-40B4-BE49-F238E27FC236}">
                <a16:creationId xmlns:a16="http://schemas.microsoft.com/office/drawing/2014/main" id="{BFEEE8BD-AF4D-21BB-1A08-8C11986B6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9755" y="2261074"/>
            <a:ext cx="714419" cy="714419"/>
          </a:xfrm>
          <a:prstGeom prst="rect">
            <a:avLst/>
          </a:prstGeom>
        </p:spPr>
      </p:pic>
      <p:sp>
        <p:nvSpPr>
          <p:cNvPr id="27" name="Šipka: dvojitá 3">
            <a:extLst>
              <a:ext uri="{FF2B5EF4-FFF2-40B4-BE49-F238E27FC236}">
                <a16:creationId xmlns:a16="http://schemas.microsoft.com/office/drawing/2014/main" id="{69D1B8B4-3D20-C9B8-06B5-5A70FF15F876}"/>
              </a:ext>
            </a:extLst>
          </p:cNvPr>
          <p:cNvSpPr/>
          <p:nvPr/>
        </p:nvSpPr>
        <p:spPr>
          <a:xfrm>
            <a:off x="6897629" y="3324902"/>
            <a:ext cx="2884602" cy="1341747"/>
          </a:xfrm>
          <a:prstGeom prst="chevron">
            <a:avLst/>
          </a:prstGeom>
          <a:solidFill>
            <a:srgbClr val="000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 sz="1400" dirty="0" err="1">
                <a:solidFill>
                  <a:schemeClr val="bg1"/>
                </a:solidFill>
              </a:rPr>
              <a:t>Enrollment</a:t>
            </a:r>
            <a:r>
              <a:rPr lang="cs-CZ" sz="1400" dirty="0">
                <a:solidFill>
                  <a:schemeClr val="bg1"/>
                </a:solidFill>
              </a:rPr>
              <a:t> to </a:t>
            </a:r>
            <a:r>
              <a:rPr lang="en-GB" sz="1400" dirty="0">
                <a:solidFill>
                  <a:schemeClr val="bg1"/>
                </a:solidFill>
              </a:rPr>
              <a:t>M</a:t>
            </a:r>
            <a:r>
              <a:rPr lang="cs-CZ" sz="1400" dirty="0">
                <a:solidFill>
                  <a:schemeClr val="bg1"/>
                </a:solidFill>
              </a:rPr>
              <a:t>MD Programme 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[</a:t>
            </a:r>
            <a:r>
              <a:rPr lang="cs-CZ" sz="1400" dirty="0">
                <a:solidFill>
                  <a:schemeClr val="bg1"/>
                </a:solidFill>
              </a:rPr>
              <a:t>IS MUNI </a:t>
            </a:r>
            <a:r>
              <a:rPr lang="cs-CZ" sz="1400" dirty="0" err="1">
                <a:solidFill>
                  <a:schemeClr val="bg1"/>
                </a:solidFill>
              </a:rPr>
              <a:t>course</a:t>
            </a:r>
            <a:r>
              <a:rPr lang="cs-CZ" sz="1400" dirty="0">
                <a:solidFill>
                  <a:schemeClr val="bg1"/>
                </a:solidFill>
              </a:rPr>
              <a:t> </a:t>
            </a:r>
            <a:r>
              <a:rPr lang="cs-CZ" sz="1400" b="1" dirty="0">
                <a:solidFill>
                  <a:schemeClr val="bg1"/>
                </a:solidFill>
              </a:rPr>
              <a:t>XD007</a:t>
            </a:r>
            <a:r>
              <a:rPr lang="en-GB" sz="1400" dirty="0">
                <a:solidFill>
                  <a:schemeClr val="bg1"/>
                </a:solidFill>
              </a:rPr>
              <a:t>]</a:t>
            </a:r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FD57A1-8AE8-B30E-5C27-FB9F6025E102}"/>
              </a:ext>
            </a:extLst>
          </p:cNvPr>
          <p:cNvSpPr txBox="1"/>
          <p:nvPr/>
        </p:nvSpPr>
        <p:spPr>
          <a:xfrm>
            <a:off x="9737616" y="2042477"/>
            <a:ext cx="2214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rgbClr val="00AF3F"/>
                </a:solidFill>
              </a:rPr>
              <a:t>XD007</a:t>
            </a:r>
            <a:r>
              <a:rPr lang="cs-CZ" sz="1600" b="1" dirty="0"/>
              <a:t> </a:t>
            </a:r>
            <a:r>
              <a:rPr lang="en-GB" sz="1600" b="1" dirty="0"/>
              <a:t>in IS MUNI as a tool</a:t>
            </a:r>
            <a:endParaRPr lang="cs-CZ" sz="1600" b="1" dirty="0"/>
          </a:p>
          <a:p>
            <a:pPr algn="ctr"/>
            <a:r>
              <a:rPr lang="en-GB" sz="1600" dirty="0"/>
              <a:t>&lt; </a:t>
            </a:r>
            <a:r>
              <a:rPr lang="cs-CZ" sz="1600" dirty="0" err="1"/>
              <a:t>each</a:t>
            </a:r>
            <a:r>
              <a:rPr lang="cs-CZ" sz="1600" dirty="0"/>
              <a:t> </a:t>
            </a:r>
            <a:r>
              <a:rPr lang="cs-CZ" sz="1600" dirty="0" err="1"/>
              <a:t>semester</a:t>
            </a:r>
            <a:r>
              <a:rPr lang="en-GB" sz="1600" dirty="0"/>
              <a:t> &gt;</a:t>
            </a:r>
            <a:endParaRPr lang="cs-CZ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1E2C7E-C65E-22AB-F18C-A7C29C98BA22}"/>
              </a:ext>
            </a:extLst>
          </p:cNvPr>
          <p:cNvSpPr txBox="1"/>
          <p:nvPr/>
        </p:nvSpPr>
        <p:spPr>
          <a:xfrm>
            <a:off x="9811475" y="3163325"/>
            <a:ext cx="2214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Monitoring of </a:t>
            </a:r>
            <a:r>
              <a:rPr lang="cs-CZ" sz="1400" dirty="0" err="1"/>
              <a:t>participation</a:t>
            </a:r>
            <a:r>
              <a:rPr lang="cs-CZ" sz="1400" dirty="0"/>
              <a:t> in </a:t>
            </a:r>
            <a:r>
              <a:rPr lang="cs-CZ" sz="1400" dirty="0" err="1"/>
              <a:t>centrally</a:t>
            </a:r>
            <a:r>
              <a:rPr lang="cs-CZ" sz="1400" dirty="0"/>
              <a:t> </a:t>
            </a:r>
            <a:r>
              <a:rPr lang="cs-CZ" sz="1400" dirty="0" err="1"/>
              <a:t>offered</a:t>
            </a:r>
            <a:r>
              <a:rPr lang="cs-CZ" sz="1400" dirty="0"/>
              <a:t> </a:t>
            </a:r>
            <a:r>
              <a:rPr lang="cs-CZ" sz="1400" dirty="0" err="1"/>
              <a:t>courses</a:t>
            </a:r>
            <a:endParaRPr lang="cs-CZ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6A7637-B117-4FAB-6808-8CFF10E7290A}"/>
              </a:ext>
            </a:extLst>
          </p:cNvPr>
          <p:cNvSpPr txBox="1"/>
          <p:nvPr/>
        </p:nvSpPr>
        <p:spPr>
          <a:xfrm>
            <a:off x="9814103" y="5367705"/>
            <a:ext cx="2214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End of </a:t>
            </a:r>
            <a:r>
              <a:rPr lang="cs-CZ" sz="1400" dirty="0" err="1"/>
              <a:t>semester</a:t>
            </a:r>
            <a:r>
              <a:rPr lang="cs-CZ" sz="1400" dirty="0"/>
              <a:t>:</a:t>
            </a:r>
          </a:p>
          <a:p>
            <a:pPr algn="ctr"/>
            <a:r>
              <a:rPr lang="cs-CZ" sz="1400" dirty="0" err="1"/>
              <a:t>short</a:t>
            </a:r>
            <a:r>
              <a:rPr lang="cs-CZ" sz="1400" dirty="0"/>
              <a:t> report (</a:t>
            </a:r>
            <a:r>
              <a:rPr lang="cs-CZ" sz="1400" dirty="0" err="1"/>
              <a:t>describe</a:t>
            </a:r>
            <a:r>
              <a:rPr lang="cs-CZ" sz="1400" dirty="0"/>
              <a:t> </a:t>
            </a:r>
            <a:r>
              <a:rPr lang="cs-CZ" sz="1400" dirty="0" err="1"/>
              <a:t>your</a:t>
            </a:r>
            <a:r>
              <a:rPr lang="cs-CZ" sz="1400" dirty="0"/>
              <a:t> </a:t>
            </a:r>
            <a:r>
              <a:rPr lang="cs-CZ" sz="1400" dirty="0" err="1"/>
              <a:t>efforts</a:t>
            </a:r>
            <a:r>
              <a:rPr lang="cs-CZ" sz="1400" dirty="0"/>
              <a:t> – </a:t>
            </a:r>
            <a:r>
              <a:rPr lang="cs-CZ" sz="1400" dirty="0" err="1"/>
              <a:t>also</a:t>
            </a:r>
            <a:r>
              <a:rPr lang="cs-CZ" sz="1400" dirty="0"/>
              <a:t> </a:t>
            </a:r>
            <a:r>
              <a:rPr lang="cs-CZ" sz="1400" dirty="0" err="1"/>
              <a:t>other</a:t>
            </a:r>
            <a:r>
              <a:rPr lang="cs-CZ" sz="1400" dirty="0"/>
              <a:t> non-MMD </a:t>
            </a:r>
            <a:r>
              <a:rPr lang="cs-CZ" sz="1400" dirty="0" err="1"/>
              <a:t>activities</a:t>
            </a:r>
            <a:r>
              <a:rPr lang="cs-CZ" sz="1400" dirty="0"/>
              <a:t>)</a:t>
            </a:r>
          </a:p>
        </p:txBody>
      </p:sp>
      <p:pic>
        <p:nvPicPr>
          <p:cNvPr id="31" name="Grafický objekt 10" descr="Třída obrys">
            <a:extLst>
              <a:ext uri="{FF2B5EF4-FFF2-40B4-BE49-F238E27FC236}">
                <a16:creationId xmlns:a16="http://schemas.microsoft.com/office/drawing/2014/main" id="{DF6845AB-78B0-BBE1-CC4A-1C3107EC03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77692" y="207387"/>
            <a:ext cx="1456234" cy="145623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BC10429-4B87-D719-B091-D3CE081B984A}"/>
              </a:ext>
            </a:extLst>
          </p:cNvPr>
          <p:cNvSpPr txBox="1"/>
          <p:nvPr/>
        </p:nvSpPr>
        <p:spPr>
          <a:xfrm>
            <a:off x="10096047" y="4291744"/>
            <a:ext cx="22142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3 </a:t>
            </a:r>
            <a:r>
              <a:rPr lang="cs-CZ" sz="1400" dirty="0" err="1"/>
              <a:t>months</a:t>
            </a:r>
            <a:r>
              <a:rPr lang="cs-CZ" sz="1400" dirty="0"/>
              <a:t> </a:t>
            </a:r>
            <a:endParaRPr lang="en-GB" sz="1400" dirty="0"/>
          </a:p>
          <a:p>
            <a:pPr algn="ctr"/>
            <a:r>
              <a:rPr lang="cs-CZ" sz="1400" dirty="0" err="1"/>
              <a:t>international</a:t>
            </a:r>
            <a:r>
              <a:rPr lang="cs-CZ" sz="1400" dirty="0"/>
              <a:t> </a:t>
            </a:r>
            <a:endParaRPr lang="en-GB" sz="1400" dirty="0"/>
          </a:p>
          <a:p>
            <a:pPr algn="ctr"/>
            <a:r>
              <a:rPr lang="cs-CZ" sz="1400" dirty="0" err="1"/>
              <a:t>secondment</a:t>
            </a:r>
            <a:endParaRPr lang="cs-CZ" sz="1400" dirty="0"/>
          </a:p>
        </p:txBody>
      </p:sp>
      <p:pic>
        <p:nvPicPr>
          <p:cNvPr id="1037" name="Picture 13" descr="Výsledek obrázku pro eu doctorate logo">
            <a:extLst>
              <a:ext uri="{FF2B5EF4-FFF2-40B4-BE49-F238E27FC236}">
                <a16:creationId xmlns:a16="http://schemas.microsoft.com/office/drawing/2014/main" id="{47AE3672-97F9-9CFD-BAC8-E4902972A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645" y="4370668"/>
            <a:ext cx="607991" cy="56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B091A9-62A5-448D-71AF-27011DD7333B}"/>
              </a:ext>
            </a:extLst>
          </p:cNvPr>
          <p:cNvSpPr txBox="1"/>
          <p:nvPr/>
        </p:nvSpPr>
        <p:spPr>
          <a:xfrm>
            <a:off x="9782231" y="4029853"/>
            <a:ext cx="4587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endParaRPr lang="cs-CZ" sz="66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467108-050B-660F-FDEE-35AEF4716DDF}"/>
              </a:ext>
            </a:extLst>
          </p:cNvPr>
          <p:cNvSpPr txBox="1"/>
          <p:nvPr/>
        </p:nvSpPr>
        <p:spPr>
          <a:xfrm>
            <a:off x="11611778" y="4040887"/>
            <a:ext cx="4587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cs-CZ" sz="66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621D4B4-7D71-12C9-09F8-254B34FB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95712"/>
            <a:ext cx="10753200" cy="451576"/>
          </a:xfrm>
        </p:spPr>
        <p:txBody>
          <a:bodyPr/>
          <a:lstStyle/>
          <a:p>
            <a:r>
              <a:rPr lang="cs-CZ" dirty="0" err="1"/>
              <a:t>How</a:t>
            </a:r>
            <a:r>
              <a:rPr lang="cs-CZ" dirty="0"/>
              <a:t> MMD </a:t>
            </a:r>
            <a:r>
              <a:rPr lang="cs-CZ" dirty="0" err="1"/>
              <a:t>works</a:t>
            </a:r>
            <a:r>
              <a:rPr lang="cs-CZ" dirty="0"/>
              <a:t> </a:t>
            </a:r>
            <a:r>
              <a:rPr lang="en-GB" dirty="0"/>
              <a:t>…</a:t>
            </a:r>
            <a:endParaRPr lang="cs-CZ" dirty="0"/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4D24E1EB-48D8-C6A4-24CE-A56A3B5A1711}"/>
              </a:ext>
            </a:extLst>
          </p:cNvPr>
          <p:cNvSpPr/>
          <p:nvPr/>
        </p:nvSpPr>
        <p:spPr bwMode="auto">
          <a:xfrm rot="16200000" flipV="1">
            <a:off x="7004912" y="4137721"/>
            <a:ext cx="688159" cy="2124944"/>
          </a:xfrm>
          <a:prstGeom prst="bentArrow">
            <a:avLst/>
          </a:prstGeom>
          <a:noFill/>
          <a:ln w="38100" cap="flat" cmpd="sng" algn="ctr">
            <a:solidFill>
              <a:srgbClr val="00AF3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>
                <a:ln>
                  <a:noFill/>
                </a:ln>
                <a:solidFill>
                  <a:srgbClr val="00AF3F"/>
                </a:solidFill>
                <a:effectLst/>
                <a:latin typeface="Tahoma" pitchFamily="34" charset="0"/>
              </a:rPr>
              <a:t>`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rgbClr val="00AF3F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7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5" grpId="0"/>
      <p:bldP spid="27" grpId="0" animBg="1"/>
      <p:bldP spid="28" grpId="0"/>
      <p:bldP spid="29" grpId="0"/>
      <p:bldP spid="30" grpId="0"/>
      <p:bldP spid="32" grpId="0"/>
      <p:bldP spid="33" grpId="0"/>
      <p:bldP spid="35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4D1DAF-9490-F4DC-CE89-B6D6E63B5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39" y="2797621"/>
            <a:ext cx="9919297" cy="39646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FA2FBCE-968A-CC31-29D7-2B1C1E29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29" y="417055"/>
            <a:ext cx="10753200" cy="451576"/>
          </a:xfrm>
        </p:spPr>
        <p:txBody>
          <a:bodyPr/>
          <a:lstStyle/>
          <a:p>
            <a:r>
              <a:rPr lang="cs-CZ" sz="3600" b="0" dirty="0"/>
              <a:t>MMD </a:t>
            </a:r>
            <a:r>
              <a:rPr lang="cs-CZ" sz="3600" b="0" dirty="0" err="1"/>
              <a:t>offers</a:t>
            </a:r>
            <a:r>
              <a:rPr lang="cs-CZ" sz="3600" b="0" dirty="0"/>
              <a:t> </a:t>
            </a:r>
            <a:r>
              <a:rPr lang="cs-CZ" sz="3600" b="0" dirty="0" err="1"/>
              <a:t>interdisciplinary</a:t>
            </a:r>
            <a:r>
              <a:rPr lang="cs-CZ" sz="3600" b="0" dirty="0"/>
              <a:t> </a:t>
            </a:r>
            <a:r>
              <a:rPr lang="cs-CZ" sz="3600" b="0" dirty="0" err="1"/>
              <a:t>trainings</a:t>
            </a:r>
            <a:endParaRPr lang="cs-CZ" sz="3600" b="0" dirty="0"/>
          </a:p>
        </p:txBody>
      </p:sp>
      <p:pic>
        <p:nvPicPr>
          <p:cNvPr id="9" name="Grafický objekt 10" descr="Třída obrys">
            <a:extLst>
              <a:ext uri="{FF2B5EF4-FFF2-40B4-BE49-F238E27FC236}">
                <a16:creationId xmlns:a16="http://schemas.microsoft.com/office/drawing/2014/main" id="{73368181-5684-3920-1D79-E3FF9F94D7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77692" y="207387"/>
            <a:ext cx="1456234" cy="14562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064EC2-76FE-2CF1-A7FE-C66CEAC0ED45}"/>
              </a:ext>
            </a:extLst>
          </p:cNvPr>
          <p:cNvSpPr txBox="1"/>
          <p:nvPr/>
        </p:nvSpPr>
        <p:spPr>
          <a:xfrm>
            <a:off x="8545846" y="1795069"/>
            <a:ext cx="2884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800" dirty="0">
                <a:solidFill>
                  <a:schemeClr val="accent2"/>
                </a:solidFill>
              </a:rPr>
              <a:t>A</a:t>
            </a:r>
            <a:r>
              <a:rPr lang="en-GB" sz="1800" dirty="0" err="1">
                <a:solidFill>
                  <a:schemeClr val="accent2"/>
                </a:solidFill>
              </a:rPr>
              <a:t>nd</a:t>
            </a:r>
            <a:r>
              <a:rPr lang="en-GB" sz="1800" dirty="0">
                <a:solidFill>
                  <a:schemeClr val="accent2"/>
                </a:solidFill>
              </a:rPr>
              <a:t>/or be active</a:t>
            </a:r>
            <a:r>
              <a:rPr lang="cs-CZ" sz="1800" dirty="0">
                <a:solidFill>
                  <a:schemeClr val="accent2"/>
                </a:solidFill>
              </a:rPr>
              <a:t>,</a:t>
            </a:r>
          </a:p>
          <a:p>
            <a:pPr algn="ctr"/>
            <a:r>
              <a:rPr lang="cs-CZ" sz="1800" dirty="0" err="1">
                <a:solidFill>
                  <a:schemeClr val="accent2"/>
                </a:solidFill>
              </a:rPr>
              <a:t>join</a:t>
            </a:r>
            <a:r>
              <a:rPr lang="cs-CZ" sz="1800" dirty="0">
                <a:solidFill>
                  <a:schemeClr val="accent2"/>
                </a:solidFill>
              </a:rPr>
              <a:t> </a:t>
            </a:r>
            <a:r>
              <a:rPr lang="cs-CZ" sz="1800" dirty="0" err="1">
                <a:solidFill>
                  <a:schemeClr val="accent2"/>
                </a:solidFill>
              </a:rPr>
              <a:t>other</a:t>
            </a:r>
            <a:r>
              <a:rPr lang="cs-CZ" sz="1800" dirty="0">
                <a:solidFill>
                  <a:schemeClr val="accent2"/>
                </a:solidFill>
              </a:rPr>
              <a:t> </a:t>
            </a:r>
            <a:r>
              <a:rPr lang="cs-CZ" sz="1800" dirty="0" err="1">
                <a:solidFill>
                  <a:schemeClr val="accent2"/>
                </a:solidFill>
              </a:rPr>
              <a:t>trainings</a:t>
            </a:r>
            <a:br>
              <a:rPr lang="cs-CZ" sz="1800" dirty="0">
                <a:solidFill>
                  <a:schemeClr val="accent2"/>
                </a:solidFill>
              </a:rPr>
            </a:br>
            <a:endParaRPr lang="cs-CZ" sz="1100" dirty="0">
              <a:solidFill>
                <a:schemeClr val="accent2"/>
              </a:solidFill>
            </a:endParaRPr>
          </a:p>
          <a:p>
            <a:pPr algn="ctr"/>
            <a:r>
              <a:rPr lang="cs-CZ" sz="1700" dirty="0">
                <a:solidFill>
                  <a:schemeClr val="accent2"/>
                </a:solidFill>
              </a:rPr>
              <a:t>(and report </a:t>
            </a:r>
            <a:r>
              <a:rPr lang="cs-CZ" sz="1700" dirty="0" err="1">
                <a:solidFill>
                  <a:schemeClr val="accent2"/>
                </a:solidFill>
              </a:rPr>
              <a:t>your</a:t>
            </a:r>
            <a:r>
              <a:rPr lang="cs-CZ" sz="1700" dirty="0">
                <a:solidFill>
                  <a:schemeClr val="accent2"/>
                </a:solidFill>
              </a:rPr>
              <a:t> </a:t>
            </a:r>
            <a:r>
              <a:rPr lang="cs-CZ" sz="1700" dirty="0" err="1">
                <a:solidFill>
                  <a:schemeClr val="accent2"/>
                </a:solidFill>
              </a:rPr>
              <a:t>activity</a:t>
            </a:r>
            <a:r>
              <a:rPr lang="cs-CZ" sz="1700" dirty="0">
                <a:solidFill>
                  <a:schemeClr val="accent2"/>
                </a:solidFill>
              </a:rPr>
              <a:t> at the end of </a:t>
            </a:r>
            <a:r>
              <a:rPr lang="cs-CZ" sz="1700" dirty="0" err="1">
                <a:solidFill>
                  <a:schemeClr val="accent2"/>
                </a:solidFill>
              </a:rPr>
              <a:t>semester</a:t>
            </a:r>
            <a:r>
              <a:rPr lang="cs-CZ" sz="1700" dirty="0">
                <a:solidFill>
                  <a:schemeClr val="accent2"/>
                </a:solidFill>
              </a:rPr>
              <a:t>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34BCDDF-41FA-73DB-16A7-B11F835B9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89" y="1076756"/>
            <a:ext cx="6680651" cy="161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6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ying Birds Vector Art, Icons, and Graphics for Free Download">
            <a:extLst>
              <a:ext uri="{FF2B5EF4-FFF2-40B4-BE49-F238E27FC236}">
                <a16:creationId xmlns:a16="http://schemas.microsoft.com/office/drawing/2014/main" id="{3FA1E2D5-2734-3154-2476-207B6DE0E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248" y="3742107"/>
            <a:ext cx="2373541" cy="237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cký objekt 12" descr="Mírové gesto obrys">
            <a:extLst>
              <a:ext uri="{FF2B5EF4-FFF2-40B4-BE49-F238E27FC236}">
                <a16:creationId xmlns:a16="http://schemas.microsoft.com/office/drawing/2014/main" id="{B65581E3-C07F-DE5C-39A5-7F75AA1529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4179" y="3170570"/>
            <a:ext cx="914400" cy="914400"/>
          </a:xfrm>
          <a:prstGeom prst="rect">
            <a:avLst/>
          </a:prstGeom>
        </p:spPr>
      </p:pic>
      <p:pic>
        <p:nvPicPr>
          <p:cNvPr id="5" name="Grafický objekt 2" descr="Stůl obrys">
            <a:extLst>
              <a:ext uri="{FF2B5EF4-FFF2-40B4-BE49-F238E27FC236}">
                <a16:creationId xmlns:a16="http://schemas.microsoft.com/office/drawing/2014/main" id="{2F62C6F2-02AC-6582-22DF-4E4220812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9088" y="3169594"/>
            <a:ext cx="914400" cy="914400"/>
          </a:xfrm>
          <a:prstGeom prst="rect">
            <a:avLst/>
          </a:prstGeom>
        </p:spPr>
      </p:pic>
      <p:sp>
        <p:nvSpPr>
          <p:cNvPr id="7" name="Šipka: dvojitá 32">
            <a:extLst>
              <a:ext uri="{FF2B5EF4-FFF2-40B4-BE49-F238E27FC236}">
                <a16:creationId xmlns:a16="http://schemas.microsoft.com/office/drawing/2014/main" id="{8D9B2DD2-5F4F-092D-26EC-458BEBEC377D}"/>
              </a:ext>
            </a:extLst>
          </p:cNvPr>
          <p:cNvSpPr/>
          <p:nvPr/>
        </p:nvSpPr>
        <p:spPr>
          <a:xfrm>
            <a:off x="449317" y="4300843"/>
            <a:ext cx="3211526" cy="1341747"/>
          </a:xfrm>
          <a:prstGeom prst="chevron">
            <a:avLst/>
          </a:prstGeom>
          <a:solidFill>
            <a:srgbClr val="000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/>
              <a:t>Finishing and submitting doctoral thesis in English</a:t>
            </a:r>
            <a:r>
              <a:rPr lang="cs-CZ" sz="1400" kern="1200"/>
              <a:t> </a:t>
            </a:r>
            <a:br>
              <a:rPr lang="cs-CZ" sz="1400" kern="1200"/>
            </a:br>
            <a:r>
              <a:rPr lang="cs-CZ" sz="1400" kern="1200" err="1"/>
              <a:t>after</a:t>
            </a:r>
            <a:r>
              <a:rPr lang="cs-CZ" sz="1400" kern="1200"/>
              <a:t> 4(+1) </a:t>
            </a:r>
            <a:r>
              <a:rPr lang="cs-CZ" sz="1400" kern="1200" err="1"/>
              <a:t>years</a:t>
            </a:r>
            <a:endParaRPr lang="en-US" sz="1400" kern="1200"/>
          </a:p>
        </p:txBody>
      </p:sp>
      <p:sp>
        <p:nvSpPr>
          <p:cNvPr id="8" name="Šipka: dvojitá 34">
            <a:extLst>
              <a:ext uri="{FF2B5EF4-FFF2-40B4-BE49-F238E27FC236}">
                <a16:creationId xmlns:a16="http://schemas.microsoft.com/office/drawing/2014/main" id="{9C2F89F2-708A-FCB7-D356-2DBC559C64A7}"/>
              </a:ext>
            </a:extLst>
          </p:cNvPr>
          <p:cNvSpPr/>
          <p:nvPr/>
        </p:nvSpPr>
        <p:spPr>
          <a:xfrm>
            <a:off x="3100602" y="4294607"/>
            <a:ext cx="3211526" cy="1341747"/>
          </a:xfrm>
          <a:prstGeom prst="chevron">
            <a:avLst/>
          </a:prstGeom>
          <a:solidFill>
            <a:srgbClr val="000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400" dirty="0"/>
          </a:p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i="0" dirty="0">
                <a:effectLst/>
              </a:rPr>
              <a:t>Oral thesis presentation and </a:t>
            </a:r>
            <a:r>
              <a:rPr lang="cs-CZ" sz="1400" dirty="0" err="1"/>
              <a:t>d</a:t>
            </a:r>
            <a:r>
              <a:rPr lang="cs-CZ" sz="1400" i="0" dirty="0" err="1">
                <a:effectLst/>
              </a:rPr>
              <a:t>efence</a:t>
            </a:r>
            <a:r>
              <a:rPr lang="cs-CZ" sz="1400" i="0" dirty="0">
                <a:effectLst/>
              </a:rPr>
              <a:t> </a:t>
            </a:r>
            <a:r>
              <a:rPr lang="en-GB" sz="1400" i="0" dirty="0">
                <a:effectLst/>
              </a:rPr>
              <a:t>in </a:t>
            </a:r>
            <a:r>
              <a:rPr lang="en-GB" sz="1400" dirty="0">
                <a:solidFill>
                  <a:schemeClr val="bg1"/>
                </a:solidFill>
                <a:effectLst/>
              </a:rPr>
              <a:t>European </a:t>
            </a:r>
            <a:r>
              <a:rPr lang="cs-CZ" sz="1400" dirty="0">
                <a:solidFill>
                  <a:schemeClr val="bg1"/>
                </a:solidFill>
                <a:effectLst/>
              </a:rPr>
              <a:t>D</a:t>
            </a:r>
            <a:r>
              <a:rPr lang="en-GB" sz="1400" dirty="0" err="1">
                <a:solidFill>
                  <a:schemeClr val="bg1"/>
                </a:solidFill>
                <a:effectLst/>
              </a:rPr>
              <a:t>octorate</a:t>
            </a:r>
            <a:r>
              <a:rPr lang="en-GB" sz="1400" dirty="0">
                <a:solidFill>
                  <a:schemeClr val="bg1"/>
                </a:solidFill>
                <a:effectLst/>
              </a:rPr>
              <a:t> format</a:t>
            </a:r>
            <a:endParaRPr lang="en-US" sz="1400" i="0" dirty="0">
              <a:solidFill>
                <a:schemeClr val="bg1"/>
              </a:solidFill>
              <a:effectLst/>
              <a:cs typeface="Calibri"/>
            </a:endParaRPr>
          </a:p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400" kern="1200" dirty="0"/>
          </a:p>
        </p:txBody>
      </p:sp>
      <p:sp>
        <p:nvSpPr>
          <p:cNvPr id="9" name="Šipka: dvojitá 36">
            <a:extLst>
              <a:ext uri="{FF2B5EF4-FFF2-40B4-BE49-F238E27FC236}">
                <a16:creationId xmlns:a16="http://schemas.microsoft.com/office/drawing/2014/main" id="{D4BF8147-D03C-4332-ED3E-0D92E942A0ED}"/>
              </a:ext>
            </a:extLst>
          </p:cNvPr>
          <p:cNvSpPr/>
          <p:nvPr/>
        </p:nvSpPr>
        <p:spPr>
          <a:xfrm>
            <a:off x="5738653" y="4292513"/>
            <a:ext cx="3211526" cy="1341747"/>
          </a:xfrm>
          <a:prstGeom prst="chevron">
            <a:avLst/>
          </a:prstGeom>
          <a:solidFill>
            <a:srgbClr val="0000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lvl="0" indent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400" dirty="0">
                <a:solidFill>
                  <a:schemeClr val="bg1"/>
                </a:solidFill>
                <a:effectLst/>
              </a:rPr>
              <a:t>MMD </a:t>
            </a:r>
            <a:r>
              <a:rPr lang="en-GB" sz="1400" dirty="0">
                <a:solidFill>
                  <a:schemeClr val="bg1"/>
                </a:solidFill>
              </a:rPr>
              <a:t>&amp; European </a:t>
            </a:r>
            <a:r>
              <a:rPr lang="en-GB" sz="1400" dirty="0" err="1">
                <a:solidFill>
                  <a:schemeClr val="bg1"/>
                </a:solidFill>
              </a:rPr>
              <a:t>Doctorandus</a:t>
            </a:r>
            <a:r>
              <a:rPr lang="en-GB" sz="1400" dirty="0">
                <a:solidFill>
                  <a:schemeClr val="bg1"/>
                </a:solidFill>
              </a:rPr>
              <a:t> </a:t>
            </a:r>
            <a:r>
              <a:rPr lang="cs-CZ" sz="1400" dirty="0">
                <a:solidFill>
                  <a:schemeClr val="bg1"/>
                </a:solidFill>
                <a:effectLst/>
              </a:rPr>
              <a:t>c</a:t>
            </a:r>
            <a:r>
              <a:rPr lang="en-GB" sz="1400" dirty="0" err="1">
                <a:solidFill>
                  <a:schemeClr val="bg1"/>
                </a:solidFill>
                <a:effectLst/>
              </a:rPr>
              <a:t>ertificat</a:t>
            </a:r>
            <a:r>
              <a:rPr lang="cs-CZ" sz="1400" dirty="0">
                <a:solidFill>
                  <a:schemeClr val="bg1"/>
                </a:solidFill>
                <a:effectLst/>
              </a:rPr>
              <a:t>es</a:t>
            </a:r>
            <a:endParaRPr lang="cs-CZ" sz="1400" kern="12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0" name="Picture 13" descr="Výsledek obrázku pro eu doctorate logo">
            <a:extLst>
              <a:ext uri="{FF2B5EF4-FFF2-40B4-BE49-F238E27FC236}">
                <a16:creationId xmlns:a16="http://schemas.microsoft.com/office/drawing/2014/main" id="{489F5F5D-1AC7-4F77-72C0-F1243C6FC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51" y="3030695"/>
            <a:ext cx="1095455" cy="102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cience project group icon - Google 搜尋 | Science projects, Science  equipment, Science">
            <a:extLst>
              <a:ext uri="{FF2B5EF4-FFF2-40B4-BE49-F238E27FC236}">
                <a16:creationId xmlns:a16="http://schemas.microsoft.com/office/drawing/2014/main" id="{4D257630-0803-6DE5-8A53-6802B75AA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84A2AC"/>
              </a:clrFrom>
              <a:clrTo>
                <a:srgbClr val="84A2A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507" y="3806922"/>
            <a:ext cx="2031382" cy="205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73F616-7C2D-BFE0-57C2-ACABC99CDF0C}"/>
              </a:ext>
            </a:extLst>
          </p:cNvPr>
          <p:cNvSpPr txBox="1"/>
          <p:nvPr/>
        </p:nvSpPr>
        <p:spPr>
          <a:xfrm>
            <a:off x="3200128" y="5834702"/>
            <a:ext cx="2483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dirty="0"/>
              <a:t>International</a:t>
            </a:r>
            <a:endParaRPr lang="en-GB" sz="1800" dirty="0"/>
          </a:p>
          <a:p>
            <a:r>
              <a:rPr lang="cs-CZ" sz="1800" dirty="0" err="1"/>
              <a:t>reviewers</a:t>
            </a:r>
            <a:r>
              <a:rPr lang="cs-CZ" sz="1800" dirty="0"/>
              <a:t> </a:t>
            </a:r>
            <a:endParaRPr lang="en-GB" sz="1800" dirty="0"/>
          </a:p>
          <a:p>
            <a:r>
              <a:rPr lang="en-GB" sz="1800" dirty="0"/>
              <a:t>&amp; </a:t>
            </a:r>
            <a:r>
              <a:rPr lang="cs-CZ" sz="1800" dirty="0" err="1"/>
              <a:t>committee</a:t>
            </a:r>
            <a:endParaRPr lang="cs-CZ" sz="1800" dirty="0"/>
          </a:p>
        </p:txBody>
      </p:sp>
      <p:pic>
        <p:nvPicPr>
          <p:cNvPr id="3076" name="Picture 4" descr="Jury Group Committee Icon Design Council Stock Vector (Royalty Free)  1617437965 | Shutterstock">
            <a:extLst>
              <a:ext uri="{FF2B5EF4-FFF2-40B4-BE49-F238E27FC236}">
                <a16:creationId xmlns:a16="http://schemas.microsoft.com/office/drawing/2014/main" id="{87D33A01-F93A-0307-33E5-CB37FC7F2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5" b="12231"/>
          <a:stretch/>
        </p:blipFill>
        <p:spPr bwMode="auto">
          <a:xfrm>
            <a:off x="4662593" y="5804638"/>
            <a:ext cx="1234562" cy="104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F0F7676-88F3-56A8-C5BE-0C3E29FC3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80772"/>
            <a:ext cx="10753200" cy="451576"/>
          </a:xfrm>
        </p:spPr>
        <p:txBody>
          <a:bodyPr/>
          <a:lstStyle/>
          <a:p>
            <a:r>
              <a:rPr lang="cs-CZ" dirty="0" err="1"/>
              <a:t>How</a:t>
            </a:r>
            <a:r>
              <a:rPr lang="cs-CZ" dirty="0"/>
              <a:t> MMD </a:t>
            </a:r>
            <a:r>
              <a:rPr lang="cs-CZ" dirty="0" err="1"/>
              <a:t>works</a:t>
            </a:r>
            <a:r>
              <a:rPr lang="cs-CZ" dirty="0"/>
              <a:t> </a:t>
            </a:r>
            <a:r>
              <a:rPr lang="en-GB" dirty="0"/>
              <a:t>…</a:t>
            </a:r>
            <a:endParaRPr lang="cs-CZ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A569FB-2E8E-07DB-2D8E-B04FC532F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245" y="1533155"/>
            <a:ext cx="5410284" cy="12487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1C1060-A5A4-4274-5D29-908C8A8876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7281" y="133998"/>
            <a:ext cx="3050634" cy="360811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DBC87BC-DB1B-27B5-D07A-4879B2186D52}"/>
              </a:ext>
            </a:extLst>
          </p:cNvPr>
          <p:cNvSpPr txBox="1"/>
          <p:nvPr/>
        </p:nvSpPr>
        <p:spPr>
          <a:xfrm>
            <a:off x="6553200" y="6108619"/>
            <a:ext cx="5400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10 000 CZK </a:t>
            </a:r>
            <a:r>
              <a:rPr lang="cs-CZ" b="1" dirty="0" err="1">
                <a:solidFill>
                  <a:srgbClr val="FF0000"/>
                </a:solidFill>
              </a:rPr>
              <a:t>for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succesfull</a:t>
            </a:r>
            <a:r>
              <a:rPr lang="cs-CZ" b="1" dirty="0">
                <a:solidFill>
                  <a:srgbClr val="FF0000"/>
                </a:solidFill>
              </a:rPr>
              <a:t> defense</a:t>
            </a:r>
          </a:p>
        </p:txBody>
      </p:sp>
    </p:spTree>
    <p:extLst>
      <p:ext uri="{BB962C8B-B14F-4D97-AF65-F5344CB8AC3E}">
        <p14:creationId xmlns:p14="http://schemas.microsoft.com/office/powerpoint/2010/main" val="352235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65D995-E915-CC12-3D57-2DAF2C7D9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80" y="206906"/>
            <a:ext cx="11638256" cy="451576"/>
          </a:xfrm>
        </p:spPr>
        <p:txBody>
          <a:bodyPr/>
          <a:lstStyle/>
          <a:p>
            <a:pPr algn="ctr"/>
            <a:r>
              <a:rPr lang="cs-CZ" sz="3200" dirty="0" err="1"/>
              <a:t>We</a:t>
            </a:r>
            <a:r>
              <a:rPr lang="cs-CZ" sz="3200" dirty="0"/>
              <a:t> </a:t>
            </a:r>
            <a:r>
              <a:rPr lang="cs-CZ" sz="3200" dirty="0" err="1"/>
              <a:t>coordinate</a:t>
            </a:r>
            <a:r>
              <a:rPr lang="cs-CZ" sz="3200" dirty="0"/>
              <a:t> </a:t>
            </a:r>
            <a:r>
              <a:rPr lang="cs-CZ" sz="3200" dirty="0" err="1"/>
              <a:t>with</a:t>
            </a:r>
            <a:r>
              <a:rPr lang="cs-CZ" sz="3200" dirty="0"/>
              <a:t> </a:t>
            </a:r>
            <a:r>
              <a:rPr lang="cs-CZ" sz="3200" dirty="0" err="1"/>
              <a:t>other</a:t>
            </a:r>
            <a:r>
              <a:rPr lang="cs-CZ" sz="3200" dirty="0"/>
              <a:t> MUNI support to </a:t>
            </a:r>
            <a:r>
              <a:rPr lang="cs-CZ" sz="3200" dirty="0" err="1"/>
              <a:t>PhDs</a:t>
            </a:r>
            <a:r>
              <a:rPr lang="cs-CZ" sz="3200" dirty="0"/>
              <a:t> …</a:t>
            </a:r>
            <a:endParaRPr lang="en-GB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A34E7E-93AF-23C4-813F-4CB4C2FB280D}"/>
              </a:ext>
            </a:extLst>
          </p:cNvPr>
          <p:cNvSpPr txBox="1"/>
          <p:nvPr/>
        </p:nvSpPr>
        <p:spPr>
          <a:xfrm>
            <a:off x="231980" y="876328"/>
            <a:ext cx="11295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200" dirty="0"/>
              <a:t>https://phd.muni.cz/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6A464E-9D55-7EAD-F67A-D25A5AF78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309" y="1678949"/>
            <a:ext cx="7853083" cy="506071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A617F2C-0294-CE3C-1AC6-A83E6463E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421" y="4991606"/>
            <a:ext cx="1847267" cy="158191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4AC25E0D-BB3C-8151-FD0A-F03278A36305}"/>
              </a:ext>
            </a:extLst>
          </p:cNvPr>
          <p:cNvSpPr/>
          <p:nvPr/>
        </p:nvSpPr>
        <p:spPr bwMode="auto">
          <a:xfrm>
            <a:off x="6228080" y="6035040"/>
            <a:ext cx="13208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7DD6D01-395B-DA2E-DE0A-F1EA749B6C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1800" y="4991607"/>
            <a:ext cx="1786293" cy="165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68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5E311F-1897-7498-166B-D3E448E7E9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329" t="32815" r="2595" b="18988"/>
          <a:stretch/>
        </p:blipFill>
        <p:spPr>
          <a:xfrm>
            <a:off x="842167" y="2006709"/>
            <a:ext cx="6227179" cy="33054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418376-4BA5-E2E3-6D34-0373CF69B9E3}"/>
              </a:ext>
            </a:extLst>
          </p:cNvPr>
          <p:cNvSpPr txBox="1">
            <a:spLocks/>
          </p:cNvSpPr>
          <p:nvPr/>
        </p:nvSpPr>
        <p:spPr>
          <a:xfrm>
            <a:off x="409447" y="384613"/>
            <a:ext cx="12409405" cy="3572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b="0" kern="0" dirty="0" err="1"/>
              <a:t>Ready</a:t>
            </a:r>
            <a:r>
              <a:rPr lang="cs-CZ" b="0" kern="0" dirty="0"/>
              <a:t> </a:t>
            </a:r>
            <a:r>
              <a:rPr lang="cs-CZ" b="0" kern="0" dirty="0" err="1"/>
              <a:t>for</a:t>
            </a:r>
            <a:r>
              <a:rPr lang="cs-CZ" b="0" kern="0" dirty="0"/>
              <a:t> Science? … </a:t>
            </a:r>
            <a:r>
              <a:rPr lang="cs-CZ" b="0" kern="0" dirty="0" err="1"/>
              <a:t>for</a:t>
            </a:r>
            <a:r>
              <a:rPr lang="cs-CZ" b="0" kern="0" dirty="0"/>
              <a:t> Research? … </a:t>
            </a:r>
            <a:r>
              <a:rPr lang="cs-CZ" b="0" kern="0" dirty="0" err="1"/>
              <a:t>for</a:t>
            </a:r>
            <a:r>
              <a:rPr lang="cs-CZ" b="0" kern="0" dirty="0"/>
              <a:t> PhD?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5D45CA-EED0-FD29-11CB-F3324CC73DAD}"/>
              </a:ext>
            </a:extLst>
          </p:cNvPr>
          <p:cNvSpPr txBox="1">
            <a:spLocks/>
          </p:cNvSpPr>
          <p:nvPr/>
        </p:nvSpPr>
        <p:spPr>
          <a:xfrm>
            <a:off x="-2308889" y="1589507"/>
            <a:ext cx="12409405" cy="3572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pPr algn="ctr"/>
            <a:r>
              <a:rPr lang="cs-CZ" b="0" kern="0" dirty="0" err="1">
                <a:solidFill>
                  <a:schemeClr val="accent6"/>
                </a:solidFill>
                <a:latin typeface="Stencil" panose="040409050D0802020404" pitchFamily="82" charset="0"/>
              </a:rPr>
              <a:t>Then</a:t>
            </a:r>
            <a:r>
              <a:rPr lang="cs-CZ" b="0" kern="0" dirty="0">
                <a:solidFill>
                  <a:schemeClr val="accent6"/>
                </a:solidFill>
                <a:latin typeface="Stencil" panose="040409050D0802020404" pitchFamily="82" charset="0"/>
              </a:rPr>
              <a:t>, </a:t>
            </a:r>
            <a:r>
              <a:rPr lang="cs-CZ" b="0" kern="0" dirty="0" err="1">
                <a:solidFill>
                  <a:schemeClr val="accent6"/>
                </a:solidFill>
                <a:latin typeface="Stencil" panose="040409050D0802020404" pitchFamily="82" charset="0"/>
              </a:rPr>
              <a:t>you</a:t>
            </a:r>
            <a:r>
              <a:rPr lang="cs-CZ" b="0" kern="0" dirty="0">
                <a:solidFill>
                  <a:schemeClr val="accent6"/>
                </a:solidFill>
                <a:latin typeface="Stencil" panose="040409050D0802020404" pitchFamily="82" charset="0"/>
              </a:rPr>
              <a:t> </a:t>
            </a:r>
            <a:r>
              <a:rPr lang="cs-CZ" b="0" kern="0" dirty="0" err="1">
                <a:solidFill>
                  <a:schemeClr val="accent6"/>
                </a:solidFill>
                <a:latin typeface="Stencil" panose="040409050D0802020404" pitchFamily="82" charset="0"/>
              </a:rPr>
              <a:t>should</a:t>
            </a:r>
            <a:r>
              <a:rPr lang="cs-CZ" b="0" kern="0" dirty="0">
                <a:solidFill>
                  <a:schemeClr val="accent6"/>
                </a:solidFill>
                <a:latin typeface="Stencil" panose="040409050D0802020404" pitchFamily="82" charset="0"/>
              </a:rPr>
              <a:t> TRY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B9BEDE-8733-EA9A-DED2-918806106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023" y="4902844"/>
            <a:ext cx="1527103" cy="1537492"/>
          </a:xfrm>
          <a:prstGeom prst="rect">
            <a:avLst/>
          </a:prstGeom>
        </p:spPr>
      </p:pic>
      <p:pic>
        <p:nvPicPr>
          <p:cNvPr id="5" name="Picture 4" descr="No description">
            <a:extLst>
              <a:ext uri="{FF2B5EF4-FFF2-40B4-BE49-F238E27FC236}">
                <a16:creationId xmlns:a16="http://schemas.microsoft.com/office/drawing/2014/main" id="{F1E2DF19-0B67-652B-F3EC-BFA0AC949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70" y="1175449"/>
            <a:ext cx="4549314" cy="338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70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Presentation_MU_EN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SCI-HR-EN.potx" id="{A70B805D-647E-4A9A-93F9-8B4E12900AF7}" vid="{7EDE361C-D2E5-4CE8-961F-8CA1888CD5CE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8058EBC04C5494297F071FAAA362FA8" ma:contentTypeVersion="18" ma:contentTypeDescription="Vytvoří nový dokument" ma:contentTypeScope="" ma:versionID="915651dce9e9662a9936328ee227c549">
  <xsd:schema xmlns:xsd="http://www.w3.org/2001/XMLSchema" xmlns:xs="http://www.w3.org/2001/XMLSchema" xmlns:p="http://schemas.microsoft.com/office/2006/metadata/properties" xmlns:ns2="b0fbe9a5-8643-4295-bd17-2d686a448b22" xmlns:ns3="291c7a7e-e635-4e18-aaae-071bbe419dbc" targetNamespace="http://schemas.microsoft.com/office/2006/metadata/properties" ma:root="true" ma:fieldsID="63eeaf32910fb856f0cf314c373bc6f3" ns2:_="" ns3:_="">
    <xsd:import namespace="b0fbe9a5-8643-4295-bd17-2d686a448b22"/>
    <xsd:import namespace="291c7a7e-e635-4e18-aaae-071bbe419d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be9a5-8643-4295-bd17-2d686a448b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05144c32-5194-445f-8fa8-b47f4d440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c7a7e-e635-4e18-aaae-071bbe419db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7290558-3821-4f50-8ff6-d3b03627cf1c}" ma:internalName="TaxCatchAll" ma:showField="CatchAllData" ma:web="291c7a7e-e635-4e18-aaae-071bbe419d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be9a5-8643-4295-bd17-2d686a448b22">
      <Terms xmlns="http://schemas.microsoft.com/office/infopath/2007/PartnerControls"/>
    </lcf76f155ced4ddcb4097134ff3c332f>
    <TaxCatchAll xmlns="291c7a7e-e635-4e18-aaae-071bbe419dbc" xsi:nil="true"/>
  </documentManagement>
</p:properties>
</file>

<file path=customXml/itemProps1.xml><?xml version="1.0" encoding="utf-8"?>
<ds:datastoreItem xmlns:ds="http://schemas.openxmlformats.org/officeDocument/2006/customXml" ds:itemID="{4EF857E8-CDE7-49A3-A4B9-3DF3C05AB4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be9a5-8643-4295-bd17-2d686a448b22"/>
    <ds:schemaRef ds:uri="291c7a7e-e635-4e18-aaae-071bbe419d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B8E287-46D7-4E02-901C-EBC3E71B7C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F27785-BDDB-4E2B-A06B-8114E7BBE7A3}">
  <ds:schemaRefs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98280093-0509-4c99-bc88-fa3729285e06"/>
    <ds:schemaRef ds:uri="674cf381-8219-454b-88e6-55de18a498cc"/>
    <ds:schemaRef ds:uri="http://schemas.microsoft.com/office/2006/metadata/properties"/>
    <ds:schemaRef ds:uri="http://www.w3.org/XML/1998/namespace"/>
    <ds:schemaRef ds:uri="b0fbe9a5-8643-4295-bd17-2d686a448b22"/>
    <ds:schemaRef ds:uri="291c7a7e-e635-4e18-aaae-071bbe419dbc"/>
  </ds:schemaRefs>
</ds:datastoreItem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4891</TotalTime>
  <Words>739</Words>
  <Application>Microsoft Office PowerPoint</Application>
  <PresentationFormat>Širokoúhlá obrazovka</PresentationFormat>
  <Paragraphs>145</Paragraphs>
  <Slides>15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Stencil</vt:lpstr>
      <vt:lpstr>Tahoma</vt:lpstr>
      <vt:lpstr>Wingdings</vt:lpstr>
      <vt:lpstr>Presentation_MU_EN</vt:lpstr>
      <vt:lpstr>Prezentace aplikace PowerPoint</vt:lpstr>
      <vt:lpstr>Intro</vt:lpstr>
      <vt:lpstr>HR Award at SCI MUNI – HR Excellence in Research, HRS4R </vt:lpstr>
      <vt:lpstr>HR Award at SCI MUNI – HR Excellence in Research, HRS4R </vt:lpstr>
      <vt:lpstr>Newsletter for PhD students</vt:lpstr>
      <vt:lpstr>Improving quality of PhD training at MUNI and aligning with international standards</vt:lpstr>
      <vt:lpstr>Improving quality of PhD training at MUNI and aligning with international standards</vt:lpstr>
      <vt:lpstr>Improving quality of PhD training at MUNI and aligning with international standards</vt:lpstr>
      <vt:lpstr>Ready for Science? … for Research? … for PhD?</vt:lpstr>
      <vt:lpstr>MMD helps</vt:lpstr>
      <vt:lpstr>How MMD works …</vt:lpstr>
      <vt:lpstr>MMD offers interdisciplinary trainings</vt:lpstr>
      <vt:lpstr>How MMD works …</vt:lpstr>
      <vt:lpstr>We coordinate with other MUNI support to PhDs …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 Day 2020 – Faculty of Science</dc:title>
  <dc:creator>Simona Kopalová</dc:creator>
  <cp:lastModifiedBy>Jan Paleček</cp:lastModifiedBy>
  <cp:revision>9</cp:revision>
  <dcterms:created xsi:type="dcterms:W3CDTF">2020-10-06T18:49:46Z</dcterms:created>
  <dcterms:modified xsi:type="dcterms:W3CDTF">2026-09-22T08:58:27Z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0x010100D8058EBC04C5494297F071FAAA362FA8</vt:lpwstr>
  </property>
  <property fmtid="{D5CDD505-2E9C-101B-9397-08002B2CF9AE}" pid="3" name="MediaServiceImageTags">
    <vt:lpwstr/>
  </property>
</Properties>
</file>