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16"/>
  </p:notesMasterIdLst>
  <p:handoutMasterIdLst>
    <p:handoutMasterId r:id="rId17"/>
  </p:handoutMasterIdLst>
  <p:sldIdLst>
    <p:sldId id="261" r:id="rId2"/>
    <p:sldId id="275" r:id="rId3"/>
    <p:sldId id="267" r:id="rId4"/>
    <p:sldId id="274" r:id="rId5"/>
    <p:sldId id="258" r:id="rId6"/>
    <p:sldId id="269" r:id="rId7"/>
    <p:sldId id="265" r:id="rId8"/>
    <p:sldId id="271" r:id="rId9"/>
    <p:sldId id="263" r:id="rId10"/>
    <p:sldId id="272" r:id="rId11"/>
    <p:sldId id="276" r:id="rId12"/>
    <p:sldId id="266" r:id="rId13"/>
    <p:sldId id="277" r:id="rId14"/>
    <p:sldId id="273" r:id="rId15"/>
  </p:sldIdLst>
  <p:sldSz cx="12192000" cy="6858000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5A6397F5-DDD1-4A76-91E0-4683C78D1E8F}">
          <p14:sldIdLst>
            <p14:sldId id="261"/>
            <p14:sldId id="275"/>
            <p14:sldId id="267"/>
            <p14:sldId id="274"/>
            <p14:sldId id="258"/>
            <p14:sldId id="269"/>
            <p14:sldId id="265"/>
            <p14:sldId id="271"/>
            <p14:sldId id="263"/>
            <p14:sldId id="272"/>
            <p14:sldId id="276"/>
            <p14:sldId id="266"/>
            <p14:sldId id="277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C5D4FF"/>
    <a:srgbClr val="D5E3FF"/>
    <a:srgbClr val="969696"/>
    <a:srgbClr val="F01928"/>
    <a:srgbClr val="9100DC"/>
    <a:srgbClr val="5AC8AF"/>
    <a:srgbClr val="002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CCEA2A-2C4E-4021-8CA6-3C8798197136}" v="291" dt="2023-10-02T12:29:39.776"/>
    <p1510:client id="{4F1023E9-F0A0-473E-9938-63B28B8B121A}" v="95" dt="2023-10-03T06:57:27.082"/>
    <p1510:client id="{54CBF72D-A2C7-402D-A19B-86417E9F1D7F}" v="35" dt="2023-10-02T12:28:18.392"/>
    <p1510:client id="{CFD03A66-46D9-415D-A417-B6D29FFFEA6A}" v="6" dt="2023-10-02T14:08:59.061"/>
    <p1510:client id="{DF3A5235-198C-41F5-9688-A1CAA2AA4023}" v="229" dt="2023-10-03T11:13:40.598"/>
    <p1510:client id="{F358A585-F845-45A9-83AF-BEB965BC97DD}" v="41" dt="2023-10-03T07:29:37.5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4283" cy="496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17" y="1"/>
            <a:ext cx="2944283" cy="496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4831"/>
            <a:ext cx="2944283" cy="496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5" rIns="91432" bIns="457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17" y="9434831"/>
            <a:ext cx="2944283" cy="496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5" rIns="91432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4283" cy="496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6" y="1"/>
            <a:ext cx="2944283" cy="496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3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7416"/>
            <a:ext cx="5435600" cy="446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3107"/>
            <a:ext cx="2944283" cy="496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5" rIns="91432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6" y="9433107"/>
            <a:ext cx="2944283" cy="496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5" rIns="91432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31385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95481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PhD Day 2023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000" y="414000"/>
            <a:ext cx="2350800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cs-CZ"/>
              <a:t>PhD Day 2023</a:t>
            </a:r>
            <a:endParaRPr lang="cs-CZ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cs-CZ"/>
              <a:t>PhD Day 2023</a:t>
            </a:r>
            <a:endParaRPr lang="cs-CZ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pic>
        <p:nvPicPr>
          <p:cNvPr id="6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PhD Day 2023</a:t>
            </a:r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5" y="6127200"/>
            <a:ext cx="1134417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957" y="2477312"/>
            <a:ext cx="5672086" cy="1620000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de-DE"/>
              <a:t>PhD Day 2023</a:t>
            </a:r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7784FCF-CA63-43D5-9F7A-283B5FF3D2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de-DE"/>
              <a:t>PhD Day 2023</a:t>
            </a:r>
            <a:endParaRPr lang="cs-CZ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657C0906-8176-4053-9581-FB903F818F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ozdělovník (alternativní)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PhD Day 2023</a:t>
            </a:r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F2AF076-03BF-A840-9AC6-67D6A5308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67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PhD Day 2023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PhD Day 2023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000" y="414000"/>
            <a:ext cx="2350800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de-DE"/>
              <a:t>PhD Day 2023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cs-CZ"/>
              <a:t>PhD Day 2023</a:t>
            </a:r>
            <a:endParaRPr lang="cs-CZ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cs-CZ"/>
              <a:t>PhD Day 2023</a:t>
            </a:r>
            <a:endParaRPr lang="cs-CZ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cs-CZ"/>
              <a:t>PhD Day 2023</a:t>
            </a:r>
            <a:endParaRPr lang="cs-CZ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cs-CZ"/>
              <a:t>PhD Day 2023</a:t>
            </a:r>
            <a:endParaRPr lang="cs-CZ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cs-CZ"/>
              <a:t>PhD Day 2023</a:t>
            </a:r>
            <a:endParaRPr lang="cs-CZ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/>
              <a:t>PhD Day 2023</a:t>
            </a:r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7" r:id="rId15"/>
  </p:sldLayoutIdLst>
  <p:hf sldNum="0"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cerpek.muni.cz/en/news/events-calendar/master-brain-2023-12-06" TargetMode="External"/><Relationship Id="rId3" Type="http://schemas.openxmlformats.org/officeDocument/2006/relationships/hyperlink" Target="https://is.muni.cz/auth/predmet/cus/podzim2023/FR_p2023" TargetMode="External"/><Relationship Id="rId7" Type="http://schemas.openxmlformats.org/officeDocument/2006/relationships/hyperlink" Target="https://cerpek.muni.cz/aktualne/kalendar-akci/rizeni-stresu-2023-11-0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s.muni.cz/auth/el/cus/ekurzy/KPOPHD/index.qwarp" TargetMode="External"/><Relationship Id="rId5" Type="http://schemas.openxmlformats.org/officeDocument/2006/relationships/hyperlink" Target="https://portal.muni.cz/vyzkum-a-projekty/doktorske-studium/muni-phd-academia/muni-phd-career-days" TargetMode="External"/><Relationship Id="rId10" Type="http://schemas.openxmlformats.org/officeDocument/2006/relationships/image" Target="../media/image20.jpeg"/><Relationship Id="rId4" Type="http://schemas.openxmlformats.org/officeDocument/2006/relationships/hyperlink" Target="https://is.muni.cz/auth/student/zapis?akce=pridat;obdobi=9243;dopln_fak=1490;dopln_kod=FR_pj2023;dohledat=1;predmet=1571987" TargetMode="External"/><Relationship Id="rId9" Type="http://schemas.openxmlformats.org/officeDocument/2006/relationships/hyperlink" Target="https://seminarseries.muni.cz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muni.cz/vyzkum-a-projekty/doktorske-studium/muni-phd-academia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witter.com/MUNI_Science" TargetMode="External"/><Relationship Id="rId4" Type="http://schemas.openxmlformats.org/officeDocument/2006/relationships/hyperlink" Target="https://www.facebook.com/groups/405069596836506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askova@rect.muni.cz" TargetMode="External"/><Relationship Id="rId2" Type="http://schemas.openxmlformats.org/officeDocument/2006/relationships/hyperlink" Target="mailto:palko@rect.muni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mailto:buresova@rect.muni.cz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hyperlink" Target="https://portal.muni.cz/en/research/doctoral-studies/information/issuing-diplomas-and-graduation-ceremony-information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rtal.muni.cz/en/research/doctoral-studies/information/principles-and-recommendations-for-doctoral-studies" TargetMode="External"/><Relationship Id="rId5" Type="http://schemas.openxmlformats.org/officeDocument/2006/relationships/hyperlink" Target="https://portal.muni.cz/en/research/doctoral-studies/information/individual-study-plan" TargetMode="External"/><Relationship Id="rId4" Type="http://schemas.openxmlformats.org/officeDocument/2006/relationships/hyperlink" Target="https://portal.muni.cz/en/research/doctoral-studies/information/phd-guid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>
            <a:extLst>
              <a:ext uri="{FF2B5EF4-FFF2-40B4-BE49-F238E27FC236}">
                <a16:creationId xmlns:a16="http://schemas.microsoft.com/office/drawing/2014/main" id="{F890F865-74AB-B311-F9A3-4B869C02A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428999"/>
            <a:ext cx="5246518" cy="1171580"/>
          </a:xfrm>
        </p:spPr>
        <p:txBody>
          <a:bodyPr/>
          <a:lstStyle/>
          <a:p>
            <a:r>
              <a:rPr lang="cs-CZ" sz="8000"/>
              <a:t>PhD </a:t>
            </a:r>
            <a:r>
              <a:rPr lang="cs-CZ" sz="8000" err="1"/>
              <a:t>Day</a:t>
            </a:r>
            <a:br>
              <a:rPr lang="cs-CZ"/>
            </a:br>
            <a:endParaRPr lang="en-US"/>
          </a:p>
        </p:txBody>
      </p:sp>
      <p:pic>
        <p:nvPicPr>
          <p:cNvPr id="10" name="Obrázek 9" descr="Obsah obrázku venku, auto, budova, obloha&#10;&#10;Popis byl vytvořen automaticky">
            <a:extLst>
              <a:ext uri="{FF2B5EF4-FFF2-40B4-BE49-F238E27FC236}">
                <a16:creationId xmlns:a16="http://schemas.microsoft.com/office/drawing/2014/main" id="{BCAF06C8-C009-EF33-9565-D727ED3EC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94459"/>
            <a:ext cx="6096000" cy="4069080"/>
          </a:xfrm>
          <a:prstGeom prst="rect">
            <a:avLst/>
          </a:prstGeom>
          <a:noFill/>
        </p:spPr>
      </p:pic>
      <p:sp>
        <p:nvSpPr>
          <p:cNvPr id="14" name="Subtitle 3">
            <a:extLst>
              <a:ext uri="{FF2B5EF4-FFF2-40B4-BE49-F238E27FC236}">
                <a16:creationId xmlns:a16="http://schemas.microsoft.com/office/drawing/2014/main" id="{8DE2AD82-CAB8-547C-56F8-A91C49DB24B1}"/>
              </a:ext>
            </a:extLst>
          </p:cNvPr>
          <p:cNvSpPr txBox="1">
            <a:spLocks/>
          </p:cNvSpPr>
          <p:nvPr/>
        </p:nvSpPr>
        <p:spPr>
          <a:xfrm>
            <a:off x="414000" y="6020997"/>
            <a:ext cx="5682000" cy="6984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1400" kern="0" dirty="0"/>
              <a:t>RMU </a:t>
            </a:r>
            <a:r>
              <a:rPr lang="cs-CZ" sz="1400" kern="0" dirty="0" err="1"/>
              <a:t>Research</a:t>
            </a:r>
            <a:r>
              <a:rPr lang="cs-CZ" sz="1400" kern="0" dirty="0"/>
              <a:t> Office: Lukáš Palko, Ivana Jašková, Markéta Burešová</a:t>
            </a:r>
          </a:p>
          <a:p>
            <a:r>
              <a:rPr lang="cs-CZ" sz="1400" kern="0" dirty="0"/>
              <a:t>6 </a:t>
            </a:r>
            <a:r>
              <a:rPr lang="cs-CZ" sz="1400" kern="0" dirty="0" err="1"/>
              <a:t>October</a:t>
            </a:r>
            <a:r>
              <a:rPr lang="cs-CZ" sz="1400" kern="0" dirty="0"/>
              <a:t> 2023</a:t>
            </a:r>
            <a:endParaRPr 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4018873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93FAE98-DB1F-4D04-D55D-331911517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Save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date</a:t>
            </a:r>
            <a:r>
              <a:rPr lang="cs-CZ"/>
              <a:t> </a:t>
            </a:r>
            <a:r>
              <a:rPr lang="cs-CZ" err="1"/>
              <a:t>for</a:t>
            </a:r>
            <a:r>
              <a:rPr lang="cs-CZ"/>
              <a:t> </a:t>
            </a:r>
            <a:r>
              <a:rPr lang="cs-CZ" err="1"/>
              <a:t>this</a:t>
            </a:r>
            <a:r>
              <a:rPr lang="cs-CZ"/>
              <a:t> </a:t>
            </a:r>
            <a:r>
              <a:rPr lang="cs-CZ" err="1"/>
              <a:t>semester</a:t>
            </a:r>
            <a:endParaRPr lang="en-US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DF6E6E3-8A33-66C8-C301-12593F3334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PhD Day 2023</a:t>
            </a:r>
          </a:p>
        </p:txBody>
      </p:sp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4BCC80CB-EDFB-55FA-65E3-2F768F7AC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900" y="1600000"/>
            <a:ext cx="6299619" cy="4347162"/>
          </a:xfrm>
        </p:spPr>
        <p:txBody>
          <a:bodyPr vert="horz" lIns="0" tIns="0" rIns="0" bIns="0" rtlCol="0" anchor="t">
            <a:noAutofit/>
          </a:bodyPr>
          <a:lstStyle/>
          <a:p>
            <a:pPr marL="503555" lvl="1" indent="-179705">
              <a:spcAft>
                <a:spcPts val="600"/>
              </a:spcAft>
            </a:pPr>
            <a:r>
              <a:rPr lang="cs-CZ" sz="1800" b="1" dirty="0">
                <a:latin typeface="+mj-lt"/>
                <a:hlinkClick r:id="rId3"/>
              </a:rPr>
              <a:t>FRESHERS: Skills for Research Careers</a:t>
            </a:r>
            <a:endParaRPr lang="en-US" sz="1800" b="1" dirty="0">
              <a:latin typeface="+mj-lt"/>
              <a:cs typeface="Arial"/>
            </a:endParaRPr>
          </a:p>
          <a:p>
            <a:pPr marL="1200150" lvl="2" indent="-285750">
              <a:spcAft>
                <a:spcPts val="1200"/>
              </a:spcAft>
              <a:buClr>
                <a:srgbClr val="0000DC"/>
              </a:buClr>
              <a:buFont typeface="Arial"/>
              <a:buChar char="•"/>
            </a:pPr>
            <a:r>
              <a:rPr lang="cs-CZ" sz="1400" dirty="0" err="1">
                <a:latin typeface="+mj-lt"/>
                <a:cs typeface="Arial"/>
                <a:hlinkClick r:id="rId4"/>
              </a:rPr>
              <a:t>Registration</a:t>
            </a:r>
            <a:endParaRPr lang="cs-CZ" sz="1400" dirty="0">
              <a:latin typeface="+mj-lt"/>
              <a:cs typeface="Arial"/>
            </a:endParaRPr>
          </a:p>
          <a:p>
            <a:pPr marL="503555" lvl="1" indent="-179705">
              <a:spcAft>
                <a:spcPts val="600"/>
              </a:spcAft>
              <a:buClr>
                <a:srgbClr val="0000DC"/>
              </a:buClr>
            </a:pPr>
            <a:r>
              <a:rPr lang="cs-CZ" sz="1800" b="1" dirty="0">
                <a:latin typeface="+mj-lt"/>
                <a:hlinkClick r:id="rId5"/>
              </a:rPr>
              <a:t>MUNI PhD </a:t>
            </a:r>
            <a:r>
              <a:rPr lang="cs-CZ" sz="1800" b="1" dirty="0" err="1">
                <a:latin typeface="+mj-lt"/>
                <a:hlinkClick r:id="rId5"/>
              </a:rPr>
              <a:t>Career</a:t>
            </a:r>
            <a:r>
              <a:rPr lang="cs-CZ" sz="1800" b="1" dirty="0">
                <a:latin typeface="+mj-lt"/>
                <a:hlinkClick r:id="rId5"/>
              </a:rPr>
              <a:t> </a:t>
            </a:r>
            <a:r>
              <a:rPr lang="cs-CZ" sz="1800" b="1" dirty="0" err="1">
                <a:latin typeface="+mj-lt"/>
                <a:hlinkClick r:id="rId5"/>
              </a:rPr>
              <a:t>Days</a:t>
            </a:r>
            <a:r>
              <a:rPr lang="cs-CZ" sz="1800" dirty="0">
                <a:latin typeface="+mj-lt"/>
                <a:hlinkClick r:id="rId5"/>
              </a:rPr>
              <a:t> </a:t>
            </a:r>
            <a:endParaRPr lang="cs-CZ" sz="1800" dirty="0">
              <a:solidFill>
                <a:schemeClr val="accent5"/>
              </a:solidFill>
              <a:latin typeface="+mj-lt"/>
              <a:cs typeface="Arial"/>
            </a:endParaRPr>
          </a:p>
          <a:p>
            <a:pPr marL="1200150" lvl="2" indent="-285750">
              <a:spcAft>
                <a:spcPts val="1200"/>
              </a:spcAft>
              <a:buClr>
                <a:srgbClr val="0000DC"/>
              </a:buClr>
              <a:buFont typeface="Arial"/>
              <a:buChar char="•"/>
            </a:pPr>
            <a:r>
              <a:rPr lang="cs-CZ" sz="1400" b="1" dirty="0">
                <a:solidFill>
                  <a:schemeClr val="accent5"/>
                </a:solidFill>
                <a:latin typeface="+mj-lt"/>
                <a:cs typeface="Arial"/>
              </a:rPr>
              <a:t>22-23 </a:t>
            </a:r>
            <a:r>
              <a:rPr lang="cs-CZ" sz="1400" b="1" dirty="0" err="1">
                <a:solidFill>
                  <a:schemeClr val="accent5"/>
                </a:solidFill>
                <a:latin typeface="+mj-lt"/>
                <a:cs typeface="Arial"/>
              </a:rPr>
              <a:t>November</a:t>
            </a:r>
            <a:r>
              <a:rPr lang="cs-CZ" sz="1400" b="1" dirty="0">
                <a:solidFill>
                  <a:schemeClr val="accent5"/>
                </a:solidFill>
                <a:latin typeface="+mj-lt"/>
                <a:cs typeface="Arial"/>
              </a:rPr>
              <a:t> 2023</a:t>
            </a:r>
            <a:endParaRPr lang="cs-CZ" sz="1400" dirty="0">
              <a:solidFill>
                <a:schemeClr val="accent5"/>
              </a:solidFill>
              <a:latin typeface="+mj-lt"/>
              <a:cs typeface="Arial"/>
            </a:endParaRPr>
          </a:p>
          <a:p>
            <a:pPr marL="503555" lvl="1" indent="-179705">
              <a:spcAft>
                <a:spcPts val="1200"/>
              </a:spcAft>
            </a:pPr>
            <a:r>
              <a:rPr lang="en-US" sz="1800" b="1" dirty="0">
                <a:ea typeface="+mn-lt"/>
                <a:cs typeface="+mn-lt"/>
                <a:hlinkClick r:id="rId6"/>
              </a:rPr>
              <a:t>Popularizing science and research communication</a:t>
            </a:r>
            <a:r>
              <a:rPr lang="en-US" sz="1800" dirty="0">
                <a:ea typeface="+mn-lt"/>
                <a:cs typeface="+mn-lt"/>
                <a:hlinkClick r:id="rId6"/>
              </a:rPr>
              <a:t> for PhD students </a:t>
            </a:r>
            <a:endParaRPr lang="en-US" sz="1800" dirty="0">
              <a:ea typeface="+mn-lt"/>
              <a:cs typeface="+mn-lt"/>
            </a:endParaRPr>
          </a:p>
          <a:p>
            <a:pPr marL="503555" lvl="1" indent="-179705">
              <a:spcAft>
                <a:spcPts val="600"/>
              </a:spcAft>
              <a:buClr>
                <a:srgbClr val="0000DC"/>
              </a:buClr>
            </a:pPr>
            <a:r>
              <a:rPr lang="en-US" sz="1800" b="1" dirty="0">
                <a:ea typeface="+mn-lt"/>
                <a:cs typeface="+mn-lt"/>
                <a:hlinkClick r:id="rId7"/>
              </a:rPr>
              <a:t>Effective stress management</a:t>
            </a:r>
            <a:r>
              <a:rPr lang="en-US" sz="1800" b="1" dirty="0">
                <a:ea typeface="+mn-lt"/>
                <a:cs typeface="+mn-lt"/>
              </a:rPr>
              <a:t>  </a:t>
            </a:r>
          </a:p>
          <a:p>
            <a:pPr marL="1200150" lvl="2" indent="-285750">
              <a:spcAft>
                <a:spcPts val="1200"/>
              </a:spcAft>
              <a:buClr>
                <a:srgbClr val="0000DC"/>
              </a:buClr>
              <a:buSzPct val="100000"/>
              <a:buFont typeface="Arial"/>
              <a:buChar char="•"/>
            </a:pPr>
            <a:r>
              <a:rPr lang="en-US" sz="1400" b="1" dirty="0">
                <a:solidFill>
                  <a:schemeClr val="accent5"/>
                </a:solidFill>
                <a:ea typeface="+mn-lt"/>
                <a:cs typeface="+mn-lt"/>
              </a:rPr>
              <a:t>3 November 2023 </a:t>
            </a:r>
            <a:r>
              <a:rPr lang="en-US" sz="1400" dirty="0">
                <a:ea typeface="+mn-lt"/>
                <a:cs typeface="+mn-lt"/>
              </a:rPr>
              <a:t>(Czech only)</a:t>
            </a:r>
          </a:p>
          <a:p>
            <a:pPr marL="503555" lvl="1" indent="-179705">
              <a:spcAft>
                <a:spcPts val="600"/>
              </a:spcAft>
              <a:buClr>
                <a:srgbClr val="0000DC"/>
              </a:buClr>
            </a:pPr>
            <a:r>
              <a:rPr lang="en-US" sz="1800" b="1" dirty="0">
                <a:solidFill>
                  <a:srgbClr val="000000"/>
                </a:solidFill>
                <a:ea typeface="+mn-lt"/>
                <a:cs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Master Brain</a:t>
            </a:r>
            <a:r>
              <a:rPr lang="en-US" sz="1800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</a:p>
          <a:p>
            <a:pPr marL="1200150" lvl="2" indent="-285750">
              <a:spcAft>
                <a:spcPts val="1200"/>
              </a:spcAft>
              <a:buClr>
                <a:srgbClr val="0000DC"/>
              </a:buClr>
              <a:buSzPct val="100000"/>
              <a:buFont typeface="Arial"/>
              <a:buChar char="•"/>
            </a:pPr>
            <a:r>
              <a:rPr lang="en-US" sz="1400" b="1" dirty="0">
                <a:solidFill>
                  <a:schemeClr val="accent5"/>
                </a:solidFill>
                <a:ea typeface="+mn-lt"/>
                <a:cs typeface="+mn-lt"/>
              </a:rPr>
              <a:t>6 December 2023 </a:t>
            </a:r>
            <a:r>
              <a:rPr lang="en-US" sz="1400" dirty="0">
                <a:ea typeface="+mn-lt"/>
                <a:cs typeface="+mn-lt"/>
              </a:rPr>
              <a:t>(in English)</a:t>
            </a:r>
          </a:p>
          <a:p>
            <a:pPr marL="503555" lvl="1" indent="-179705">
              <a:spcAft>
                <a:spcPts val="600"/>
              </a:spcAft>
              <a:buClr>
                <a:srgbClr val="0000DC"/>
              </a:buClr>
            </a:pPr>
            <a:r>
              <a:rPr lang="en-US" sz="1800" b="1" dirty="0">
                <a:solidFill>
                  <a:srgbClr val="0000DC"/>
                </a:solidFill>
                <a:ea typeface="+mn-lt"/>
                <a:cs typeface="+mn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Seminar Series</a:t>
            </a:r>
            <a:endParaRPr lang="en-US" sz="1400" b="1" dirty="0">
              <a:solidFill>
                <a:srgbClr val="FF7300"/>
              </a:solidFill>
              <a:ea typeface="+mn-lt"/>
              <a:cs typeface="+mn-lt"/>
            </a:endParaRPr>
          </a:p>
          <a:p>
            <a:pPr marL="503555" lvl="1" indent="-179705">
              <a:spcAft>
                <a:spcPts val="600"/>
              </a:spcAft>
              <a:buClr>
                <a:srgbClr val="0000DC"/>
              </a:buClr>
            </a:pPr>
            <a:endParaRPr lang="en-US" sz="14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503555" lvl="1" indent="-179705">
              <a:spcAft>
                <a:spcPts val="1200"/>
              </a:spcAft>
            </a:pPr>
            <a:endParaRPr lang="en-US" sz="1800" dirty="0">
              <a:latin typeface="+mj-lt"/>
              <a:cs typeface="Arial"/>
            </a:endParaRPr>
          </a:p>
        </p:txBody>
      </p:sp>
      <p:pic>
        <p:nvPicPr>
          <p:cNvPr id="13" name="Zástupný obsah 12" descr="Obsah obrázku venku, okno, budova, obloha&#10;&#10;Popis byl vytvořen automaticky">
            <a:extLst>
              <a:ext uri="{FF2B5EF4-FFF2-40B4-BE49-F238E27FC236}">
                <a16:creationId xmlns:a16="http://schemas.microsoft.com/office/drawing/2014/main" id="{2B452D14-5335-DCD0-E037-4732D9DEE3D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91" y="1600000"/>
            <a:ext cx="4235822" cy="425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89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93FAE98-DB1F-4D04-D55D-331911517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Follow</a:t>
            </a:r>
            <a:r>
              <a:rPr lang="cs-CZ"/>
              <a:t> </a:t>
            </a:r>
            <a:r>
              <a:rPr lang="cs-CZ" err="1"/>
              <a:t>us</a:t>
            </a:r>
            <a:r>
              <a:rPr lang="cs-CZ"/>
              <a:t>….</a:t>
            </a:r>
            <a:endParaRPr lang="en-US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D167BFF-CCAC-54C8-6FB6-980EBBB73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1784" y="1535185"/>
            <a:ext cx="6430216" cy="5243619"/>
          </a:xfrm>
        </p:spPr>
        <p:txBody>
          <a:bodyPr/>
          <a:lstStyle/>
          <a:p>
            <a:pPr marL="324000" lvl="1" indent="0">
              <a:spcAft>
                <a:spcPts val="600"/>
              </a:spcAft>
              <a:buNone/>
            </a:pPr>
            <a:br>
              <a:rPr lang="en-US" sz="1800">
                <a:latin typeface="+mj-lt"/>
              </a:rPr>
            </a:br>
            <a:endParaRPr lang="en-US" sz="1700">
              <a:latin typeface="+mj-lt"/>
            </a:endParaRPr>
          </a:p>
          <a:p>
            <a:pPr lvl="1"/>
            <a:endParaRPr lang="en-US">
              <a:latin typeface="+mj-lt"/>
            </a:endParaRPr>
          </a:p>
          <a:p>
            <a:pPr lvl="1"/>
            <a:endParaRPr lang="en-US" i="1">
              <a:latin typeface="+mj-lt"/>
            </a:endParaRPr>
          </a:p>
          <a:p>
            <a:pPr lvl="1"/>
            <a:endParaRPr lang="en-US" i="1">
              <a:latin typeface="+mj-lt"/>
            </a:endParaRPr>
          </a:p>
          <a:p>
            <a:pPr marL="72000" indent="0">
              <a:buNone/>
            </a:pPr>
            <a:endParaRPr lang="en-US">
              <a:latin typeface="+mj-lt"/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A7FEB32-473E-3FBF-0EC9-08E990196D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PhD Day 2023</a:t>
            </a:r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9070757-5E2A-C619-B553-66A23E7DB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540" y="1160238"/>
            <a:ext cx="4316300" cy="434088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54EA707-1332-CB9C-E887-EB4281D40B71}"/>
              </a:ext>
            </a:extLst>
          </p:cNvPr>
          <p:cNvSpPr txBox="1"/>
          <p:nvPr/>
        </p:nvSpPr>
        <p:spPr>
          <a:xfrm>
            <a:off x="337933" y="1648074"/>
            <a:ext cx="5423851" cy="2804294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609600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>
                <a:latin typeface="Tahoma"/>
                <a:ea typeface="Tahoma"/>
                <a:cs typeface="Arial"/>
              </a:rPr>
              <a:t>Faculty officers </a:t>
            </a:r>
            <a:endParaRPr lang="cs-CZ" sz="2000">
              <a:latin typeface="Tahoma"/>
              <a:ea typeface="Tahoma"/>
              <a:cs typeface="Arial"/>
            </a:endParaRPr>
          </a:p>
          <a:p>
            <a:pPr marL="1066800" lvl="2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>
                <a:latin typeface="Tahoma"/>
                <a:ea typeface="Tahoma"/>
                <a:cs typeface="Arial"/>
              </a:rPr>
              <a:t>emails, web, newsletters, FB, ...</a:t>
            </a:r>
            <a:r>
              <a:rPr lang="cs-CZ" sz="1800">
                <a:latin typeface="Tahoma"/>
                <a:ea typeface="Tahoma"/>
                <a:cs typeface="Arial"/>
              </a:rPr>
              <a:t> </a:t>
            </a:r>
          </a:p>
          <a:p>
            <a:pPr marL="609600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DC"/>
                </a:solidFill>
                <a:latin typeface="Tahoma"/>
                <a:ea typeface="Tahoma"/>
                <a:cs typeface="Arial"/>
                <a:hlinkClick r:id="rId3"/>
              </a:rPr>
              <a:t>MUNI Portal</a:t>
            </a:r>
            <a:endParaRPr lang="cs-CZ" sz="2000">
              <a:solidFill>
                <a:srgbClr val="0000DC"/>
              </a:solidFill>
              <a:latin typeface="Tahoma"/>
              <a:ea typeface="Tahoma"/>
              <a:cs typeface="Arial"/>
            </a:endParaRPr>
          </a:p>
          <a:p>
            <a:pPr marL="609600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DC"/>
                </a:solidFill>
                <a:latin typeface="Tahoma"/>
                <a:ea typeface="Tahoma"/>
                <a:cs typeface="Arial"/>
                <a:hlinkClick r:id="rId4"/>
              </a:rPr>
              <a:t>FB group: MUNI PhDs</a:t>
            </a:r>
            <a:r>
              <a:rPr lang="en-US" sz="2000">
                <a:solidFill>
                  <a:srgbClr val="0000DC"/>
                </a:solidFill>
                <a:latin typeface="Tahoma"/>
                <a:ea typeface="Tahoma"/>
                <a:cs typeface="Arial"/>
              </a:rPr>
              <a:t> </a:t>
            </a:r>
            <a:endParaRPr lang="cs-CZ" sz="2000">
              <a:solidFill>
                <a:srgbClr val="0000DC"/>
              </a:solidFill>
              <a:latin typeface="Tahoma"/>
              <a:ea typeface="Tahoma"/>
              <a:cs typeface="Arial"/>
            </a:endParaRPr>
          </a:p>
          <a:p>
            <a:pPr marL="609600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000">
                <a:latin typeface="Tahoma"/>
                <a:ea typeface="Tahoma"/>
                <a:cs typeface="Arial"/>
                <a:hlinkClick r:id="rId5"/>
              </a:rPr>
              <a:t>X: @MUNI_Science</a:t>
            </a:r>
            <a:endParaRPr lang="cs-CZ" sz="2000">
              <a:latin typeface="Tahoma"/>
              <a:ea typeface="Tahoma"/>
              <a:cs typeface="Arial"/>
            </a:endParaRPr>
          </a:p>
          <a:p>
            <a:pPr marL="609600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000" i="1">
                <a:solidFill>
                  <a:srgbClr val="0000DC"/>
                </a:solidFill>
                <a:latin typeface="Tahoma"/>
                <a:ea typeface="Tahoma"/>
                <a:cs typeface="Arial"/>
              </a:rPr>
              <a:t>Web – coming </a:t>
            </a:r>
            <a:r>
              <a:rPr lang="cs-CZ" sz="2000" i="1" err="1">
                <a:solidFill>
                  <a:srgbClr val="0000DC"/>
                </a:solidFill>
                <a:latin typeface="Tahoma"/>
                <a:ea typeface="Tahoma"/>
                <a:cs typeface="Arial"/>
              </a:rPr>
              <a:t>soon</a:t>
            </a:r>
            <a:r>
              <a:rPr lang="cs-CZ" sz="2000" i="1">
                <a:solidFill>
                  <a:srgbClr val="0000DC"/>
                </a:solidFill>
                <a:latin typeface="Tahoma"/>
                <a:ea typeface="Tahoma"/>
                <a:cs typeface="Arial"/>
              </a:rPr>
              <a:t>… </a:t>
            </a:r>
            <a:r>
              <a:rPr lang="cs-CZ" sz="2000">
                <a:solidFill>
                  <a:srgbClr val="0000DC"/>
                </a:solidFill>
                <a:latin typeface="Tahoma"/>
                <a:ea typeface="Tahoma"/>
                <a:cs typeface="Arial"/>
                <a:sym typeface="Wingdings" panose="05000000000000000000" pitchFamily="2" charset="2"/>
              </a:rPr>
              <a:t></a:t>
            </a:r>
            <a:endParaRPr lang="cs-CZ" sz="2000">
              <a:solidFill>
                <a:srgbClr val="0000DC"/>
              </a:solidFill>
              <a:latin typeface="Tahoma"/>
              <a:ea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077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93FAE98-DB1F-4D04-D55D-331911517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attention!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D167BFF-CCAC-54C8-6FB6-980EBBB73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535185"/>
            <a:ext cx="6095999" cy="5243619"/>
          </a:xfrm>
        </p:spPr>
        <p:txBody>
          <a:bodyPr/>
          <a:lstStyle/>
          <a:p>
            <a:pPr lvl="1">
              <a:spcAft>
                <a:spcPts val="1800"/>
              </a:spcAft>
            </a:pPr>
            <a:r>
              <a:rPr lang="cs-CZ" sz="1800" dirty="0">
                <a:solidFill>
                  <a:schemeClr val="tx2"/>
                </a:solidFill>
                <a:latin typeface="+mj-lt"/>
              </a:rPr>
              <a:t>RMU </a:t>
            </a:r>
            <a:r>
              <a:rPr lang="cs-CZ" sz="1800" dirty="0" err="1">
                <a:solidFill>
                  <a:schemeClr val="tx2"/>
                </a:solidFill>
                <a:latin typeface="+mj-lt"/>
              </a:rPr>
              <a:t>Research</a:t>
            </a:r>
            <a:r>
              <a:rPr lang="cs-CZ" sz="1800" dirty="0">
                <a:solidFill>
                  <a:schemeClr val="tx2"/>
                </a:solidFill>
                <a:latin typeface="+mj-lt"/>
              </a:rPr>
              <a:t> Office</a:t>
            </a:r>
            <a:br>
              <a:rPr lang="cs-CZ" sz="1800" dirty="0">
                <a:solidFill>
                  <a:srgbClr val="0000DC"/>
                </a:solidFill>
                <a:latin typeface="+mj-lt"/>
              </a:rPr>
            </a:br>
            <a:r>
              <a:rPr lang="cs-CZ" sz="1800" dirty="0">
                <a:latin typeface="+mj-lt"/>
              </a:rPr>
              <a:t>Žerotínovo nám. 9</a:t>
            </a:r>
            <a:br>
              <a:rPr lang="cs-CZ" sz="1800" dirty="0">
                <a:latin typeface="+mj-lt"/>
              </a:rPr>
            </a:br>
            <a:r>
              <a:rPr lang="cs-CZ" sz="1800" dirty="0">
                <a:latin typeface="+mj-lt"/>
              </a:rPr>
              <a:t>601 77 Brno</a:t>
            </a:r>
            <a:endParaRPr lang="cs-CZ" sz="1800" dirty="0">
              <a:solidFill>
                <a:srgbClr val="0000DC"/>
              </a:solidFill>
              <a:latin typeface="+mj-lt"/>
            </a:endParaRPr>
          </a:p>
          <a:p>
            <a:pPr lvl="1">
              <a:spcAft>
                <a:spcPts val="1800"/>
              </a:spcAft>
            </a:pPr>
            <a:r>
              <a:rPr lang="cs-CZ" sz="1800" dirty="0">
                <a:latin typeface="+mj-lt"/>
              </a:rPr>
              <a:t>Lukáš Palko</a:t>
            </a:r>
            <a:br>
              <a:rPr lang="cs-CZ" sz="1800" dirty="0">
                <a:latin typeface="+mj-lt"/>
              </a:rPr>
            </a:br>
            <a:r>
              <a:rPr lang="cs-CZ" sz="1800" dirty="0">
                <a:latin typeface="+mj-lt"/>
              </a:rPr>
              <a:t>E: </a:t>
            </a:r>
            <a:r>
              <a:rPr lang="cs-CZ" sz="1800" dirty="0">
                <a:latin typeface="+mj-lt"/>
                <a:hlinkClick r:id="rId2"/>
              </a:rPr>
              <a:t>palko@rect.muni.cz</a:t>
            </a:r>
            <a:br>
              <a:rPr lang="cs-CZ" sz="1800" dirty="0">
                <a:latin typeface="+mj-lt"/>
              </a:rPr>
            </a:br>
            <a:r>
              <a:rPr lang="cs-CZ" sz="1800" dirty="0">
                <a:latin typeface="+mj-lt"/>
              </a:rPr>
              <a:t>T: +420 549 49 5541</a:t>
            </a:r>
          </a:p>
          <a:p>
            <a:pPr lvl="1">
              <a:spcAft>
                <a:spcPts val="1800"/>
              </a:spcAft>
            </a:pPr>
            <a:r>
              <a:rPr lang="cs-CZ" sz="1800" dirty="0">
                <a:latin typeface="+mj-lt"/>
              </a:rPr>
              <a:t>Ivana Jašková</a:t>
            </a:r>
            <a:br>
              <a:rPr lang="cs-CZ" sz="1800" dirty="0">
                <a:latin typeface="+mj-lt"/>
              </a:rPr>
            </a:br>
            <a:r>
              <a:rPr lang="cs-CZ" sz="1800" dirty="0">
                <a:latin typeface="+mj-lt"/>
              </a:rPr>
              <a:t>E: </a:t>
            </a:r>
            <a:r>
              <a:rPr lang="cs-CZ" sz="1800" dirty="0">
                <a:latin typeface="+mj-lt"/>
                <a:hlinkClick r:id="rId3"/>
              </a:rPr>
              <a:t>jaskova@rect.muni.cz</a:t>
            </a:r>
            <a:br>
              <a:rPr lang="cs-CZ" sz="1800" dirty="0">
                <a:latin typeface="+mj-lt"/>
              </a:rPr>
            </a:br>
            <a:r>
              <a:rPr lang="cs-CZ" sz="1800" dirty="0">
                <a:latin typeface="+mj-lt"/>
              </a:rPr>
              <a:t>T: +420 549 49 5541</a:t>
            </a:r>
          </a:p>
          <a:p>
            <a:pPr lvl="1">
              <a:spcAft>
                <a:spcPts val="1800"/>
              </a:spcAft>
            </a:pPr>
            <a:r>
              <a:rPr lang="cs-CZ" sz="1800" dirty="0">
                <a:latin typeface="+mj-lt"/>
              </a:rPr>
              <a:t>Markéta Burešová</a:t>
            </a:r>
            <a:br>
              <a:rPr lang="cs-CZ" sz="1800" dirty="0">
                <a:latin typeface="+mj-lt"/>
              </a:rPr>
            </a:br>
            <a:r>
              <a:rPr lang="cs-CZ" sz="1800" dirty="0">
                <a:latin typeface="+mj-lt"/>
              </a:rPr>
              <a:t>E: </a:t>
            </a:r>
            <a:r>
              <a:rPr lang="cs-CZ" sz="1800" dirty="0">
                <a:latin typeface="+mj-lt"/>
                <a:hlinkClick r:id="rId4"/>
              </a:rPr>
              <a:t>buresova@rect.muni.cz</a:t>
            </a:r>
            <a:br>
              <a:rPr lang="cs-CZ" sz="1800" dirty="0">
                <a:latin typeface="+mj-lt"/>
              </a:rPr>
            </a:br>
            <a:r>
              <a:rPr lang="cs-CZ" sz="1800" dirty="0">
                <a:latin typeface="+mj-lt"/>
              </a:rPr>
              <a:t>T: +420 777 933 767</a:t>
            </a:r>
            <a:br>
              <a:rPr lang="cs-CZ" dirty="0">
                <a:solidFill>
                  <a:srgbClr val="0000DC"/>
                </a:solidFill>
                <a:latin typeface="+mj-lt"/>
              </a:rPr>
            </a:br>
            <a:r>
              <a:rPr lang="cs-CZ" dirty="0">
                <a:latin typeface="+mj-lt"/>
              </a:rPr>
              <a:t> </a:t>
            </a:r>
            <a:endParaRPr lang="en-US" dirty="0">
              <a:latin typeface="+mj-lt"/>
            </a:endParaRPr>
          </a:p>
          <a:p>
            <a:pPr marL="324000" lvl="1" indent="0">
              <a:spcAft>
                <a:spcPts val="600"/>
              </a:spcAft>
              <a:buNone/>
            </a:pPr>
            <a:br>
              <a:rPr lang="en-US" sz="1800" dirty="0">
                <a:latin typeface="+mj-lt"/>
              </a:rPr>
            </a:br>
            <a:endParaRPr lang="en-US" sz="1700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pPr lvl="1"/>
            <a:endParaRPr lang="en-US" i="1" dirty="0">
              <a:latin typeface="+mj-lt"/>
            </a:endParaRPr>
          </a:p>
          <a:p>
            <a:pPr lvl="1"/>
            <a:endParaRPr lang="en-US" i="1" dirty="0">
              <a:latin typeface="+mj-lt"/>
            </a:endParaRPr>
          </a:p>
          <a:p>
            <a:pPr marL="72000" indent="0">
              <a:buNone/>
            </a:pPr>
            <a:endParaRPr lang="en-US" dirty="0">
              <a:latin typeface="+mj-lt"/>
            </a:endParaRPr>
          </a:p>
        </p:txBody>
      </p:sp>
      <p:pic>
        <p:nvPicPr>
          <p:cNvPr id="7" name="Obrázek 6" descr="Obsah obrázku venku, obloha, budova, strom&#10;&#10;Popis byl vytvořen automaticky">
            <a:extLst>
              <a:ext uri="{FF2B5EF4-FFF2-40B4-BE49-F238E27FC236}">
                <a16:creationId xmlns:a16="http://schemas.microsoft.com/office/drawing/2014/main" id="{4599BD59-7909-853A-C595-D2D6CFA285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6"/>
          <a:stretch/>
        </p:blipFill>
        <p:spPr>
          <a:xfrm>
            <a:off x="720000" y="1535185"/>
            <a:ext cx="5127787" cy="3960642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A7FEB32-473E-3FBF-0EC9-08E990196D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PhD Day 2023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3681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704DC49-A712-3F85-93ED-3C325441F7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PhD Day 2023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6260398-A570-7EDC-A45C-BBD65580D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8242" y="1899446"/>
            <a:ext cx="6806154" cy="2672608"/>
          </a:xfrm>
        </p:spPr>
        <p:txBody>
          <a:bodyPr/>
          <a:lstStyle/>
          <a:p>
            <a:pPr marL="72000" indent="0" algn="ctr">
              <a:buNone/>
            </a:pPr>
            <a:r>
              <a:rPr lang="en-US" sz="2400" i="1" dirty="0">
                <a:solidFill>
                  <a:schemeClr val="tx2"/>
                </a:solidFill>
              </a:rPr>
              <a:t>Stay till the end</a:t>
            </a:r>
            <a:r>
              <a:rPr lang="cs-CZ" sz="2400" i="1" dirty="0">
                <a:solidFill>
                  <a:schemeClr val="tx2"/>
                </a:solidFill>
              </a:rPr>
              <a:t>…</a:t>
            </a:r>
          </a:p>
          <a:p>
            <a:pPr marL="72000" indent="0" algn="ctr">
              <a:buNone/>
            </a:pPr>
            <a:r>
              <a:rPr lang="cs-CZ" sz="2400" i="1" dirty="0">
                <a:solidFill>
                  <a:schemeClr val="tx2"/>
                </a:solidFill>
              </a:rPr>
              <a:t>…</a:t>
            </a:r>
            <a:r>
              <a:rPr lang="en-US" sz="2400" i="1" dirty="0">
                <a:solidFill>
                  <a:schemeClr val="tx2"/>
                </a:solidFill>
              </a:rPr>
              <a:t>after the „</a:t>
            </a:r>
            <a:r>
              <a:rPr lang="cs-CZ" sz="2400" i="1" dirty="0">
                <a:solidFill>
                  <a:schemeClr val="tx2"/>
                </a:solidFill>
              </a:rPr>
              <a:t>PhD</a:t>
            </a:r>
            <a:r>
              <a:rPr lang="en-US" sz="2400" i="1" dirty="0">
                <a:solidFill>
                  <a:schemeClr val="tx2"/>
                </a:solidFill>
              </a:rPr>
              <a:t> </a:t>
            </a:r>
            <a:r>
              <a:rPr lang="cs-CZ" sz="2400" i="1" dirty="0">
                <a:solidFill>
                  <a:schemeClr val="tx2"/>
                </a:solidFill>
              </a:rPr>
              <a:t>q</a:t>
            </a:r>
            <a:r>
              <a:rPr lang="en-US" sz="2400" i="1" dirty="0" err="1">
                <a:solidFill>
                  <a:schemeClr val="tx2"/>
                </a:solidFill>
              </a:rPr>
              <a:t>uestions</a:t>
            </a:r>
            <a:r>
              <a:rPr lang="en-US" sz="2400" i="1" dirty="0">
                <a:solidFill>
                  <a:schemeClr val="tx2"/>
                </a:solidFill>
              </a:rPr>
              <a:t> and </a:t>
            </a:r>
            <a:r>
              <a:rPr lang="cs-CZ" sz="2400" i="1" dirty="0">
                <a:solidFill>
                  <a:schemeClr val="tx2"/>
                </a:solidFill>
              </a:rPr>
              <a:t>a</a:t>
            </a:r>
            <a:r>
              <a:rPr lang="en-US" sz="2400" i="1" dirty="0" err="1">
                <a:solidFill>
                  <a:schemeClr val="tx2"/>
                </a:solidFill>
              </a:rPr>
              <a:t>nswers</a:t>
            </a:r>
            <a:r>
              <a:rPr lang="en-US" sz="2400" i="1" dirty="0">
                <a:solidFill>
                  <a:schemeClr val="tx2"/>
                </a:solidFill>
              </a:rPr>
              <a:t>" section we invite you to </a:t>
            </a:r>
            <a:endParaRPr lang="cs-CZ" sz="2400" i="1" dirty="0">
              <a:solidFill>
                <a:schemeClr val="tx2"/>
              </a:solidFill>
            </a:endParaRPr>
          </a:p>
          <a:p>
            <a:pPr marL="72000" indent="0" algn="ctr">
              <a:buNone/>
            </a:pPr>
            <a:r>
              <a:rPr lang="cs-CZ" sz="2400" b="1" i="1" dirty="0" err="1">
                <a:solidFill>
                  <a:schemeClr val="tx2"/>
                </a:solidFill>
              </a:rPr>
              <a:t>quiz</a:t>
            </a:r>
            <a:r>
              <a:rPr lang="cs-CZ" sz="2400" b="1" i="1" dirty="0">
                <a:solidFill>
                  <a:schemeClr val="tx2"/>
                </a:solidFill>
              </a:rPr>
              <a:t> in</a:t>
            </a:r>
            <a:r>
              <a:rPr lang="en-US" sz="2400" b="1" i="1" dirty="0">
                <a:solidFill>
                  <a:schemeClr val="tx2"/>
                </a:solidFill>
              </a:rPr>
              <a:t> </a:t>
            </a:r>
            <a:r>
              <a:rPr lang="en-US" sz="2400" b="1" i="1" dirty="0" err="1">
                <a:solidFill>
                  <a:schemeClr val="tx2"/>
                </a:solidFill>
              </a:rPr>
              <a:t>KvIS</a:t>
            </a:r>
            <a:r>
              <a:rPr lang="en-US" sz="2400" b="1" i="1" dirty="0">
                <a:solidFill>
                  <a:schemeClr val="tx2"/>
                </a:solidFill>
              </a:rPr>
              <a:t> with a chance to win</a:t>
            </a:r>
            <a:r>
              <a:rPr lang="cs-CZ" sz="2400" b="1" i="1" dirty="0">
                <a:solidFill>
                  <a:schemeClr val="tx2"/>
                </a:solidFill>
              </a:rPr>
              <a:t>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9CB1028-5222-AD39-8DF4-9D38760DE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14" y="1733094"/>
            <a:ext cx="3776586" cy="300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163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DCDEC24-26DD-3192-8444-A6DA5D2C57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PhD Day 2023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446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24,000+ Globe Europe Stock Photos, Pictures &amp; Royalty-Free ...">
            <a:extLst>
              <a:ext uri="{FF2B5EF4-FFF2-40B4-BE49-F238E27FC236}">
                <a16:creationId xmlns:a16="http://schemas.microsoft.com/office/drawing/2014/main" id="{D01A0427-41AD-7867-05A2-0877C5523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734" y="514350"/>
            <a:ext cx="58293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E93FAE98-DB1F-4D04-D55D-331911517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Research</a:t>
            </a:r>
            <a:r>
              <a:rPr lang="cs-CZ"/>
              <a:t> Office</a:t>
            </a:r>
            <a:endParaRPr lang="en-US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DF6E6E3-8A33-66C8-C301-12593F3334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PhD Day 2023</a:t>
            </a:r>
          </a:p>
        </p:txBody>
      </p:sp>
      <p:sp>
        <p:nvSpPr>
          <p:cNvPr id="3" name="Šipka: doprava 2">
            <a:extLst>
              <a:ext uri="{FF2B5EF4-FFF2-40B4-BE49-F238E27FC236}">
                <a16:creationId xmlns:a16="http://schemas.microsoft.com/office/drawing/2014/main" id="{32E2D62C-A474-7CA8-E6D3-B22E445DE8ED}"/>
              </a:ext>
            </a:extLst>
          </p:cNvPr>
          <p:cNvSpPr/>
          <p:nvPr/>
        </p:nvSpPr>
        <p:spPr bwMode="auto">
          <a:xfrm rot="20250244">
            <a:off x="2939059" y="2222607"/>
            <a:ext cx="4415382" cy="1690488"/>
          </a:xfrm>
          <a:prstGeom prst="rightArrow">
            <a:avLst>
              <a:gd name="adj1" fmla="val 50000"/>
              <a:gd name="adj2" fmla="val 113240"/>
            </a:avLst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86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93FAE98-DB1F-4D04-D55D-331911517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Ph.D.</a:t>
            </a:r>
            <a:endParaRPr lang="en-US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DF6E6E3-8A33-66C8-C301-12593F3334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PhD Day 2023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FCDA250-8C14-40CB-1B0C-5D5DCDC3B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337" y="118177"/>
            <a:ext cx="4857326" cy="662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34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93FAE98-DB1F-4D04-D55D-331911517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MUNI ?</a:t>
            </a:r>
            <a:endParaRPr lang="en-US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D167BFF-CCAC-54C8-6FB6-980EBBB73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77130"/>
            <a:ext cx="11284646" cy="5235680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en-US">
                <a:latin typeface="+mj-lt"/>
              </a:rPr>
              <a:t>MUNI is the </a:t>
            </a:r>
            <a:r>
              <a:rPr lang="en-US">
                <a:solidFill>
                  <a:schemeClr val="tx2"/>
                </a:solidFill>
                <a:latin typeface="+mj-lt"/>
              </a:rPr>
              <a:t>best research institution in </a:t>
            </a:r>
            <a:r>
              <a:rPr lang="en-US" b="1">
                <a:solidFill>
                  <a:schemeClr val="tx2"/>
                </a:solidFill>
                <a:latin typeface="+mj-lt"/>
              </a:rPr>
              <a:t>EU13</a:t>
            </a:r>
            <a:r>
              <a:rPr lang="cs-CZ" b="1">
                <a:solidFill>
                  <a:schemeClr val="tx2"/>
                </a:solidFill>
                <a:latin typeface="+mj-lt"/>
              </a:rPr>
              <a:t> </a:t>
            </a:r>
            <a:r>
              <a:rPr lang="cs-CZ">
                <a:solidFill>
                  <a:schemeClr val="tx2"/>
                </a:solidFill>
                <a:latin typeface="+mj-lt"/>
              </a:rPr>
              <a:t>(</a:t>
            </a:r>
            <a:r>
              <a:rPr lang="cs-CZ" err="1">
                <a:solidFill>
                  <a:schemeClr val="tx2"/>
                </a:solidFill>
                <a:latin typeface="+mj-lt"/>
              </a:rPr>
              <a:t>Central</a:t>
            </a:r>
            <a:r>
              <a:rPr lang="cs-CZ">
                <a:solidFill>
                  <a:schemeClr val="tx2"/>
                </a:solidFill>
                <a:latin typeface="+mj-lt"/>
              </a:rPr>
              <a:t> </a:t>
            </a:r>
            <a:r>
              <a:rPr lang="en-US">
                <a:solidFill>
                  <a:schemeClr val="tx2"/>
                </a:solidFill>
                <a:latin typeface="+mj-lt"/>
              </a:rPr>
              <a:t>&amp; Eastern Europe</a:t>
            </a:r>
            <a:r>
              <a:rPr lang="cs-CZ">
                <a:solidFill>
                  <a:schemeClr val="tx2"/>
                </a:solidFill>
                <a:latin typeface="+mj-lt"/>
              </a:rPr>
              <a:t>)</a:t>
            </a:r>
            <a:endParaRPr lang="en-US">
              <a:solidFill>
                <a:schemeClr val="tx2"/>
              </a:solidFill>
              <a:latin typeface="+mj-lt"/>
            </a:endParaRPr>
          </a:p>
          <a:p>
            <a:pPr marL="324000" lvl="1" indent="0">
              <a:spcAft>
                <a:spcPts val="600"/>
              </a:spcAft>
              <a:buNone/>
            </a:pPr>
            <a:r>
              <a:rPr lang="en-US">
                <a:latin typeface="+mj-lt"/>
              </a:rPr>
              <a:t>	..in terms of grant funding form EU (Horizon Europe)</a:t>
            </a:r>
          </a:p>
          <a:p>
            <a:pPr marL="324000" lvl="1" indent="0">
              <a:spcAft>
                <a:spcPts val="600"/>
              </a:spcAft>
              <a:buNone/>
            </a:pPr>
            <a:br>
              <a:rPr lang="en-US">
                <a:solidFill>
                  <a:schemeClr val="tx2"/>
                </a:solidFill>
                <a:latin typeface="+mj-lt"/>
              </a:rPr>
            </a:br>
            <a:endParaRPr lang="en-US">
              <a:solidFill>
                <a:schemeClr val="tx2"/>
              </a:solidFill>
              <a:latin typeface="+mj-lt"/>
            </a:endParaRPr>
          </a:p>
          <a:p>
            <a:pPr marL="324000" lvl="1" indent="0">
              <a:spcAft>
                <a:spcPts val="600"/>
              </a:spcAft>
              <a:buNone/>
            </a:pPr>
            <a:endParaRPr lang="en-US">
              <a:latin typeface="+mj-lt"/>
            </a:endParaRPr>
          </a:p>
          <a:p>
            <a:pPr marL="324000" lvl="1" indent="0">
              <a:buNone/>
            </a:pPr>
            <a:endParaRPr lang="en-US">
              <a:latin typeface="+mj-lt"/>
            </a:endParaRPr>
          </a:p>
          <a:p>
            <a:pPr lvl="1"/>
            <a:endParaRPr lang="en-US" i="1">
              <a:latin typeface="+mj-lt"/>
            </a:endParaRPr>
          </a:p>
          <a:p>
            <a:pPr lvl="1"/>
            <a:endParaRPr lang="en-US" i="1">
              <a:latin typeface="+mj-lt"/>
            </a:endParaRPr>
          </a:p>
          <a:p>
            <a:pPr marL="72000" indent="0">
              <a:buNone/>
            </a:pPr>
            <a:endParaRPr lang="en-US">
              <a:latin typeface="+mj-lt"/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DF6E6E3-8A33-66C8-C301-12593F3334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PhD Day 2023</a:t>
            </a:r>
          </a:p>
        </p:txBody>
      </p:sp>
      <p:pic>
        <p:nvPicPr>
          <p:cNvPr id="8" name="Obrázek 7" descr="Obsah obrázku obloha, venku, budova, Urbánní design&#10;&#10;Popis byl vytvořen automaticky">
            <a:extLst>
              <a:ext uri="{FF2B5EF4-FFF2-40B4-BE49-F238E27FC236}">
                <a16:creationId xmlns:a16="http://schemas.microsoft.com/office/drawing/2014/main" id="{C25EE5B0-9505-3E95-B245-614BEEE9BE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6" t="35562" b="10288"/>
          <a:stretch/>
        </p:blipFill>
        <p:spPr>
          <a:xfrm>
            <a:off x="2136000" y="2655710"/>
            <a:ext cx="7920000" cy="308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7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93FAE98-DB1F-4D04-D55D-331911517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MUNI in Numbers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D167BFF-CCAC-54C8-6FB6-980EBBB73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1988" y="1534027"/>
            <a:ext cx="6726823" cy="5278783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en-US" sz="2400" b="1">
                <a:solidFill>
                  <a:srgbClr val="0000DC"/>
                </a:solidFill>
                <a:latin typeface="+mj-lt"/>
              </a:rPr>
              <a:t>MUNI </a:t>
            </a:r>
            <a:endParaRPr lang="en-US" sz="2400" b="1">
              <a:latin typeface="+mj-lt"/>
              <a:cs typeface="Arial"/>
            </a:endParaRPr>
          </a:p>
          <a:p>
            <a:pPr marL="503555" lvl="1" indent="-179705">
              <a:spcAft>
                <a:spcPts val="600"/>
              </a:spcAft>
            </a:pPr>
            <a:r>
              <a:rPr lang="en-US">
                <a:solidFill>
                  <a:srgbClr val="0000DC"/>
                </a:solidFill>
                <a:latin typeface="+mj-lt"/>
              </a:rPr>
              <a:t>10 faculties</a:t>
            </a:r>
            <a:endParaRPr lang="cs-CZ">
              <a:solidFill>
                <a:srgbClr val="0000DC"/>
              </a:solidFill>
              <a:latin typeface="+mj-lt"/>
              <a:cs typeface="Arial"/>
            </a:endParaRPr>
          </a:p>
          <a:p>
            <a:pPr lvl="2">
              <a:spcAft>
                <a:spcPts val="600"/>
              </a:spcAft>
            </a:pPr>
            <a:r>
              <a:rPr lang="en-US" sz="1800">
                <a:latin typeface="+mj-lt"/>
              </a:rPr>
              <a:t>Law, Medicine, Science, Arts, Education, Pharmacy, Economics and Administration, Informatics, Social Studies, Sports Studies</a:t>
            </a:r>
            <a:endParaRPr lang="en-US">
              <a:latin typeface="+mj-lt"/>
            </a:endParaRPr>
          </a:p>
          <a:p>
            <a:pPr marL="503555" lvl="1" indent="-179705">
              <a:spcAft>
                <a:spcPts val="1800"/>
              </a:spcAft>
            </a:pPr>
            <a:r>
              <a:rPr lang="en-US">
                <a:solidFill>
                  <a:srgbClr val="0000DC"/>
                </a:solidFill>
                <a:latin typeface="+mj-lt"/>
              </a:rPr>
              <a:t>33.500 students </a:t>
            </a:r>
            <a:r>
              <a:rPr lang="en-US">
                <a:latin typeface="+mj-lt"/>
              </a:rPr>
              <a:t>in all levels of study</a:t>
            </a:r>
            <a:endParaRPr lang="en-US">
              <a:solidFill>
                <a:srgbClr val="0000DC"/>
              </a:solidFill>
              <a:latin typeface="+mj-lt"/>
              <a:cs typeface="Arial"/>
            </a:endParaRPr>
          </a:p>
          <a:p>
            <a:pPr marL="251460" indent="-179705"/>
            <a:r>
              <a:rPr lang="en-US" sz="2400" b="1">
                <a:solidFill>
                  <a:srgbClr val="0000DC"/>
                </a:solidFill>
                <a:latin typeface="+mj-lt"/>
              </a:rPr>
              <a:t>PhD Studies </a:t>
            </a:r>
            <a:endParaRPr lang="en-US" sz="2400" b="1">
              <a:latin typeface="+mj-lt"/>
              <a:cs typeface="Arial"/>
            </a:endParaRPr>
          </a:p>
          <a:p>
            <a:pPr marL="503555" lvl="1" indent="-179705">
              <a:spcAft>
                <a:spcPts val="600"/>
              </a:spcAft>
            </a:pPr>
            <a:r>
              <a:rPr lang="en-US">
                <a:solidFill>
                  <a:srgbClr val="0000DC"/>
                </a:solidFill>
                <a:latin typeface="+mj-lt"/>
              </a:rPr>
              <a:t>2.500 PhD </a:t>
            </a:r>
            <a:r>
              <a:rPr lang="cs-CZ" err="1">
                <a:solidFill>
                  <a:srgbClr val="0000DC"/>
                </a:solidFill>
                <a:latin typeface="+mj-lt"/>
              </a:rPr>
              <a:t>candidates</a:t>
            </a:r>
            <a:r>
              <a:rPr lang="en-US">
                <a:solidFill>
                  <a:srgbClr val="0000DC"/>
                </a:solidFill>
                <a:latin typeface="+mj-lt"/>
              </a:rPr>
              <a:t> </a:t>
            </a:r>
            <a:r>
              <a:rPr lang="cs-CZ">
                <a:solidFill>
                  <a:schemeClr val="accent2"/>
                </a:solidFill>
                <a:latin typeface="+mj-lt"/>
              </a:rPr>
              <a:t>(not </a:t>
            </a:r>
            <a:r>
              <a:rPr lang="cs-CZ" err="1">
                <a:solidFill>
                  <a:schemeClr val="accent2"/>
                </a:solidFill>
                <a:latin typeface="+mj-lt"/>
              </a:rPr>
              <a:t>students</a:t>
            </a:r>
            <a:r>
              <a:rPr lang="cs-CZ">
                <a:solidFill>
                  <a:schemeClr val="accent2"/>
                </a:solidFill>
                <a:latin typeface="+mj-lt"/>
              </a:rPr>
              <a:t>)</a:t>
            </a:r>
            <a:endParaRPr lang="cs-CZ">
              <a:solidFill>
                <a:schemeClr val="accent2"/>
              </a:solidFill>
              <a:latin typeface="+mj-lt"/>
              <a:cs typeface="Arial"/>
            </a:endParaRPr>
          </a:p>
          <a:p>
            <a:pPr lvl="2">
              <a:spcAft>
                <a:spcPts val="600"/>
              </a:spcAft>
            </a:pPr>
            <a:r>
              <a:rPr lang="en-US" sz="1800">
                <a:latin typeface="+mj-lt"/>
              </a:rPr>
              <a:t>30% foreigners</a:t>
            </a:r>
            <a:br>
              <a:rPr lang="en-US" sz="1800">
                <a:latin typeface="+mj-lt"/>
              </a:rPr>
            </a:br>
            <a:r>
              <a:rPr lang="en-US" sz="1800">
                <a:latin typeface="+mj-lt"/>
              </a:rPr>
              <a:t>54 % women, 43,6 % men, 2,4 % not mentioned </a:t>
            </a:r>
            <a:br>
              <a:rPr lang="en-US" sz="1800">
                <a:latin typeface="+mj-lt"/>
              </a:rPr>
            </a:br>
            <a:r>
              <a:rPr lang="en-US" sz="1800">
                <a:latin typeface="+mj-lt"/>
              </a:rPr>
              <a:t>65 % at age under 29</a:t>
            </a:r>
          </a:p>
          <a:p>
            <a:pPr marL="323850" lvl="1" indent="0">
              <a:buNone/>
            </a:pPr>
            <a:endParaRPr lang="en-US">
              <a:latin typeface="+mj-lt"/>
              <a:cs typeface="Arial"/>
            </a:endParaRPr>
          </a:p>
          <a:p>
            <a:pPr marL="503555" lvl="1" indent="-179705"/>
            <a:endParaRPr lang="en-US" i="1">
              <a:latin typeface="+mj-lt"/>
              <a:cs typeface="Arial"/>
            </a:endParaRPr>
          </a:p>
          <a:p>
            <a:pPr marL="503555" lvl="1" indent="-179705"/>
            <a:endParaRPr lang="en-US" i="1">
              <a:latin typeface="+mj-lt"/>
              <a:cs typeface="Arial"/>
            </a:endParaRPr>
          </a:p>
          <a:p>
            <a:pPr marL="71755" indent="0">
              <a:buNone/>
            </a:pPr>
            <a:endParaRPr lang="en-US">
              <a:latin typeface="+mj-lt"/>
              <a:cs typeface="Arial"/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DF6E6E3-8A33-66C8-C301-12593F3334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PhD Day 2023</a:t>
            </a:r>
          </a:p>
        </p:txBody>
      </p:sp>
      <p:pic>
        <p:nvPicPr>
          <p:cNvPr id="7" name="Obrázek 6" descr="Obsah obrázku venku, budova, obloha, okno&#10;&#10;Popis byl vytvořen automaticky">
            <a:extLst>
              <a:ext uri="{FF2B5EF4-FFF2-40B4-BE49-F238E27FC236}">
                <a16:creationId xmlns:a16="http://schemas.microsoft.com/office/drawing/2014/main" id="{F0EC2BDF-95C0-9E21-4058-EBBBF35557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5" r="20104"/>
          <a:stretch/>
        </p:blipFill>
        <p:spPr>
          <a:xfrm>
            <a:off x="720000" y="1534027"/>
            <a:ext cx="4055116" cy="423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29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93FAE98-DB1F-4D04-D55D-331911517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Welcome</a:t>
            </a:r>
            <a:r>
              <a:rPr lang="cs-CZ"/>
              <a:t> to MUNI</a:t>
            </a:r>
            <a:endParaRPr lang="en-US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DF6E6E3-8A33-66C8-C301-12593F3334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PhD Day 2023</a:t>
            </a:r>
          </a:p>
        </p:txBody>
      </p:sp>
      <p:pic>
        <p:nvPicPr>
          <p:cNvPr id="17" name="Obrázek 16" descr="Obsah obrázku venku, budova, strom, okno&#10;&#10;Popis byl vytvořen automaticky">
            <a:extLst>
              <a:ext uri="{FF2B5EF4-FFF2-40B4-BE49-F238E27FC236}">
                <a16:creationId xmlns:a16="http://schemas.microsoft.com/office/drawing/2014/main" id="{16D44241-8A6F-2152-7A2F-EC530A7FDA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2" r="14239"/>
          <a:stretch/>
        </p:blipFill>
        <p:spPr>
          <a:xfrm>
            <a:off x="720000" y="1532868"/>
            <a:ext cx="4209324" cy="3852864"/>
          </a:xfrm>
          <a:prstGeom prst="rect">
            <a:avLst/>
          </a:prstGeom>
        </p:spPr>
      </p:pic>
      <p:sp>
        <p:nvSpPr>
          <p:cNvPr id="18" name="Zástupný obsah 4">
            <a:extLst>
              <a:ext uri="{FF2B5EF4-FFF2-40B4-BE49-F238E27FC236}">
                <a16:creationId xmlns:a16="http://schemas.microsoft.com/office/drawing/2014/main" id="{6B568477-9F69-4893-259D-9267E810B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9793" y="1692275"/>
            <a:ext cx="6383070" cy="4140200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en-US">
                <a:latin typeface="+mj-lt"/>
              </a:rPr>
              <a:t>We are MUNI</a:t>
            </a:r>
          </a:p>
          <a:p>
            <a:pPr lvl="1">
              <a:spcAft>
                <a:spcPts val="600"/>
              </a:spcAft>
            </a:pPr>
            <a:r>
              <a:rPr lang="en-US">
                <a:latin typeface="+mj-lt"/>
              </a:rPr>
              <a:t>You are welcomed</a:t>
            </a:r>
          </a:p>
          <a:p>
            <a:pPr lvl="1">
              <a:spcAft>
                <a:spcPts val="600"/>
              </a:spcAft>
            </a:pPr>
            <a:r>
              <a:rPr lang="en-US"/>
              <a:t>We all are MUNI (including you)</a:t>
            </a:r>
          </a:p>
          <a:p>
            <a:pPr lvl="1">
              <a:spcAft>
                <a:spcPts val="600"/>
              </a:spcAft>
            </a:pPr>
            <a:r>
              <a:rPr lang="en-US">
                <a:latin typeface="+mj-lt"/>
              </a:rPr>
              <a:t>This is the PhD day</a:t>
            </a:r>
            <a:br>
              <a:rPr lang="en-US">
                <a:latin typeface="+mj-lt"/>
              </a:rPr>
            </a:br>
            <a:endParaRPr lang="en-US">
              <a:latin typeface="+mj-lt"/>
            </a:endParaRPr>
          </a:p>
          <a:p>
            <a:pPr marL="324000" lvl="1" indent="0">
              <a:spcAft>
                <a:spcPts val="600"/>
              </a:spcAft>
              <a:buNone/>
            </a:pPr>
            <a:endParaRPr lang="en-US">
              <a:latin typeface="+mj-lt"/>
            </a:endParaRPr>
          </a:p>
          <a:p>
            <a:pPr marL="324000" lvl="1" indent="0">
              <a:buNone/>
            </a:pPr>
            <a:endParaRPr lang="en-US">
              <a:latin typeface="+mj-lt"/>
            </a:endParaRPr>
          </a:p>
          <a:p>
            <a:pPr lvl="1"/>
            <a:endParaRPr lang="en-US" i="1">
              <a:latin typeface="+mj-lt"/>
            </a:endParaRPr>
          </a:p>
          <a:p>
            <a:pPr lvl="1"/>
            <a:endParaRPr lang="en-US" i="1">
              <a:latin typeface="+mj-lt"/>
            </a:endParaRPr>
          </a:p>
          <a:p>
            <a:pPr marL="72000" indent="0">
              <a:buNone/>
            </a:pPr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632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93FAE98-DB1F-4D04-D55D-331911517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Briefly on PhD Studies at MUNI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D167BFF-CCAC-54C8-6FB6-980EBBB73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671" y="1876535"/>
            <a:ext cx="6852658" cy="5278783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en-US">
                <a:solidFill>
                  <a:srgbClr val="0000DC"/>
                </a:solidFill>
                <a:latin typeface="+mj-lt"/>
              </a:rPr>
              <a:t>4 years </a:t>
            </a:r>
            <a:r>
              <a:rPr lang="en-US">
                <a:latin typeface="+mj-lt"/>
              </a:rPr>
              <a:t>standard duration of studies </a:t>
            </a:r>
          </a:p>
          <a:p>
            <a:pPr lvl="2">
              <a:spcAft>
                <a:spcPts val="600"/>
              </a:spcAft>
            </a:pPr>
            <a:r>
              <a:rPr lang="en-US" sz="1800">
                <a:latin typeface="+mj-lt"/>
              </a:rPr>
              <a:t>can be extended</a:t>
            </a:r>
            <a:endParaRPr lang="en-US">
              <a:latin typeface="+mj-lt"/>
            </a:endParaRPr>
          </a:p>
          <a:p>
            <a:pPr lvl="1">
              <a:spcAft>
                <a:spcPts val="600"/>
              </a:spcAft>
            </a:pPr>
            <a:r>
              <a:rPr lang="en-US">
                <a:solidFill>
                  <a:srgbClr val="0000DC"/>
                </a:solidFill>
                <a:latin typeface="+mj-lt"/>
              </a:rPr>
              <a:t>136 PhD programmes </a:t>
            </a:r>
            <a:r>
              <a:rPr lang="en-US">
                <a:latin typeface="+mj-lt"/>
              </a:rPr>
              <a:t>with active students </a:t>
            </a:r>
          </a:p>
          <a:p>
            <a:pPr lvl="2">
              <a:spcAft>
                <a:spcPts val="600"/>
              </a:spcAft>
            </a:pPr>
            <a:r>
              <a:rPr lang="en-US" sz="1800">
                <a:latin typeface="+mj-lt"/>
              </a:rPr>
              <a:t>74 in English</a:t>
            </a:r>
            <a:endParaRPr lang="en-US">
              <a:solidFill>
                <a:schemeClr val="tx2"/>
              </a:solidFill>
              <a:latin typeface="+mj-lt"/>
            </a:endParaRPr>
          </a:p>
          <a:p>
            <a:pPr lvl="1">
              <a:spcAft>
                <a:spcPts val="600"/>
              </a:spcAft>
            </a:pPr>
            <a:r>
              <a:rPr lang="en-US">
                <a:solidFill>
                  <a:schemeClr val="tx2"/>
                </a:solidFill>
                <a:latin typeface="+mj-lt"/>
              </a:rPr>
              <a:t>Scholarship</a:t>
            </a:r>
            <a:r>
              <a:rPr lang="en-US">
                <a:latin typeface="+mj-lt"/>
              </a:rPr>
              <a:t> for fulltime students </a:t>
            </a:r>
          </a:p>
          <a:p>
            <a:pPr lvl="2">
              <a:spcAft>
                <a:spcPts val="600"/>
              </a:spcAft>
            </a:pPr>
            <a:r>
              <a:rPr lang="en-US" sz="1800">
                <a:latin typeface="+mj-lt"/>
              </a:rPr>
              <a:t>during their first 4 years of study</a:t>
            </a:r>
          </a:p>
          <a:p>
            <a:pPr lvl="2">
              <a:spcAft>
                <a:spcPts val="600"/>
              </a:spcAft>
            </a:pPr>
            <a:r>
              <a:rPr lang="en-US" sz="1800">
                <a:latin typeface="+mj-lt"/>
              </a:rPr>
              <a:t>€ 630 from September 2023</a:t>
            </a:r>
            <a:endParaRPr lang="en-US">
              <a:latin typeface="+mj-lt"/>
            </a:endParaRPr>
          </a:p>
          <a:p>
            <a:pPr lvl="1">
              <a:spcAft>
                <a:spcPts val="600"/>
              </a:spcAft>
            </a:pPr>
            <a:r>
              <a:rPr lang="en-US">
                <a:latin typeface="+mj-lt"/>
              </a:rPr>
              <a:t>Highly modern </a:t>
            </a:r>
            <a:r>
              <a:rPr lang="en-US">
                <a:solidFill>
                  <a:schemeClr val="tx2"/>
                </a:solidFill>
                <a:latin typeface="+mj-lt"/>
              </a:rPr>
              <a:t>facilities and laboratories</a:t>
            </a:r>
          </a:p>
          <a:p>
            <a:pPr lvl="1">
              <a:spcAft>
                <a:spcPts val="600"/>
              </a:spcAft>
            </a:pPr>
            <a:r>
              <a:rPr lang="en-US">
                <a:solidFill>
                  <a:schemeClr val="tx2"/>
                </a:solidFill>
                <a:latin typeface="+mj-lt"/>
              </a:rPr>
              <a:t>Open </a:t>
            </a:r>
            <a:r>
              <a:rPr lang="en-US" err="1">
                <a:solidFill>
                  <a:schemeClr val="tx2"/>
                </a:solidFill>
                <a:latin typeface="+mj-lt"/>
              </a:rPr>
              <a:t>Acce</a:t>
            </a:r>
            <a:r>
              <a:rPr lang="cs-CZ">
                <a:solidFill>
                  <a:schemeClr val="tx2"/>
                </a:solidFill>
                <a:latin typeface="+mj-lt"/>
              </a:rPr>
              <a:t>s</a:t>
            </a:r>
            <a:r>
              <a:rPr lang="en-US">
                <a:solidFill>
                  <a:schemeClr val="tx2"/>
                </a:solidFill>
                <a:latin typeface="+mj-lt"/>
              </a:rPr>
              <a:t>s </a:t>
            </a:r>
            <a:r>
              <a:rPr lang="en-US">
                <a:latin typeface="+mj-lt"/>
              </a:rPr>
              <a:t>research capacities</a:t>
            </a:r>
            <a:br>
              <a:rPr lang="en-US">
                <a:solidFill>
                  <a:schemeClr val="tx2"/>
                </a:solidFill>
                <a:latin typeface="+mj-lt"/>
              </a:rPr>
            </a:br>
            <a:endParaRPr lang="en-US">
              <a:solidFill>
                <a:schemeClr val="tx2"/>
              </a:solidFill>
              <a:latin typeface="+mj-lt"/>
            </a:endParaRPr>
          </a:p>
          <a:p>
            <a:pPr marL="324000" lvl="1" indent="0">
              <a:spcAft>
                <a:spcPts val="600"/>
              </a:spcAft>
              <a:buNone/>
            </a:pPr>
            <a:endParaRPr lang="en-US">
              <a:latin typeface="+mj-lt"/>
            </a:endParaRPr>
          </a:p>
          <a:p>
            <a:pPr marL="324000" lvl="1" indent="0">
              <a:buNone/>
            </a:pPr>
            <a:endParaRPr lang="en-US">
              <a:latin typeface="+mj-lt"/>
            </a:endParaRPr>
          </a:p>
          <a:p>
            <a:pPr lvl="1"/>
            <a:endParaRPr lang="en-US" i="1">
              <a:latin typeface="+mj-lt"/>
            </a:endParaRPr>
          </a:p>
          <a:p>
            <a:pPr lvl="1"/>
            <a:endParaRPr lang="en-US" i="1">
              <a:latin typeface="+mj-lt"/>
            </a:endParaRPr>
          </a:p>
          <a:p>
            <a:pPr marL="72000" indent="0">
              <a:buNone/>
            </a:pPr>
            <a:endParaRPr lang="en-US">
              <a:latin typeface="+mj-lt"/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DF6E6E3-8A33-66C8-C301-12593F3334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PhD Day 2023</a:t>
            </a:r>
          </a:p>
        </p:txBody>
      </p:sp>
      <p:pic>
        <p:nvPicPr>
          <p:cNvPr id="11" name="Obrázek 10" descr="Obsah obrázku obloha, venku, strom, Nemovitost&#10;&#10;Popis byl vytvořen automaticky">
            <a:extLst>
              <a:ext uri="{FF2B5EF4-FFF2-40B4-BE49-F238E27FC236}">
                <a16:creationId xmlns:a16="http://schemas.microsoft.com/office/drawing/2014/main" id="{86763010-D865-DD52-52C0-556A05420C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3" r="9340"/>
          <a:stretch/>
        </p:blipFill>
        <p:spPr>
          <a:xfrm>
            <a:off x="719468" y="1534027"/>
            <a:ext cx="4379053" cy="361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53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93FAE98-DB1F-4D04-D55D-331911517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MUNI PhD Study </a:t>
            </a:r>
            <a:r>
              <a:rPr lang="cs-CZ" err="1"/>
              <a:t>Info</a:t>
            </a:r>
            <a:r>
              <a:rPr lang="cs-CZ"/>
              <a:t> - www.portal.muni.cz</a:t>
            </a:r>
            <a:endParaRPr lang="en-US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DF6E6E3-8A33-66C8-C301-12593F3334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PhD Day 2023</a:t>
            </a:r>
          </a:p>
        </p:txBody>
      </p:sp>
      <p:pic>
        <p:nvPicPr>
          <p:cNvPr id="7" name="Obrázek 6" descr="Obsah obrázku obloha, architektura, mrak, budova&#10;&#10;Popis byl vytvořen automaticky">
            <a:extLst>
              <a:ext uri="{FF2B5EF4-FFF2-40B4-BE49-F238E27FC236}">
                <a16:creationId xmlns:a16="http://schemas.microsoft.com/office/drawing/2014/main" id="{9831ADB5-45A1-6657-C1C9-A8BD9F5F07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6" t="10289" b="15063"/>
          <a:stretch/>
        </p:blipFill>
        <p:spPr>
          <a:xfrm>
            <a:off x="719999" y="1532868"/>
            <a:ext cx="3926984" cy="2188189"/>
          </a:xfrm>
          <a:prstGeom prst="rect">
            <a:avLst/>
          </a:prstGeom>
        </p:spPr>
      </p:pic>
      <p:pic>
        <p:nvPicPr>
          <p:cNvPr id="16" name="Obrázek 15" descr="Obsah obrázku venku, mrak, obloha, auto&#10;&#10;Popis byl vytvořen automaticky">
            <a:extLst>
              <a:ext uri="{FF2B5EF4-FFF2-40B4-BE49-F238E27FC236}">
                <a16:creationId xmlns:a16="http://schemas.microsoft.com/office/drawing/2014/main" id="{D08B1758-86B5-ED37-9377-C1116E5880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58"/>
          <a:stretch/>
        </p:blipFill>
        <p:spPr>
          <a:xfrm>
            <a:off x="719999" y="3857532"/>
            <a:ext cx="3926984" cy="2188189"/>
          </a:xfrm>
          <a:prstGeom prst="rect">
            <a:avLst/>
          </a:prstGeom>
        </p:spPr>
      </p:pic>
      <p:sp>
        <p:nvSpPr>
          <p:cNvPr id="17" name="Zástupný obsah 4">
            <a:extLst>
              <a:ext uri="{FF2B5EF4-FFF2-40B4-BE49-F238E27FC236}">
                <a16:creationId xmlns:a16="http://schemas.microsoft.com/office/drawing/2014/main" id="{2A32C9E7-149E-BE5D-DE41-721658F7F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1988" y="1534027"/>
            <a:ext cx="6852658" cy="5278783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>
                <a:hlinkClick r:id="rId4"/>
              </a:rPr>
              <a:t>PhD guide</a:t>
            </a:r>
            <a:endParaRPr lang="en-US" sz="2000"/>
          </a:p>
          <a:p>
            <a:pPr lvl="1">
              <a:spcAft>
                <a:spcPts val="1200"/>
              </a:spcAft>
            </a:pPr>
            <a:r>
              <a:rPr lang="en-US" err="1"/>
              <a:t>Videopresentations</a:t>
            </a:r>
            <a:r>
              <a:rPr lang="en-US"/>
              <a:t> and ppt presentations</a:t>
            </a:r>
          </a:p>
          <a:p>
            <a:pPr lvl="1">
              <a:spcAft>
                <a:spcPts val="1200"/>
              </a:spcAft>
            </a:pPr>
            <a:r>
              <a:rPr lang="en-US"/>
              <a:t>Extract from the MU study &amp; examination regulations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>
                <a:hlinkClick r:id="rId5"/>
              </a:rPr>
              <a:t>Individual study plan</a:t>
            </a:r>
            <a:r>
              <a:rPr lang="en-US"/>
              <a:t> in the IS MU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>
                <a:hlinkClick r:id="rId6"/>
              </a:rPr>
              <a:t>Principles and recommendations for doctoral studies</a:t>
            </a:r>
            <a:endParaRPr lang="en-US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>
                <a:hlinkClick r:id="rId7"/>
              </a:rPr>
              <a:t>Info on important study regulations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>
                <a:hlinkClick r:id="rId7"/>
              </a:rPr>
              <a:t>Diplomas and graduation ceremony</a:t>
            </a:r>
            <a:endParaRPr lang="en-US"/>
          </a:p>
          <a:p>
            <a:pPr marL="324000" lvl="1" indent="0">
              <a:spcAft>
                <a:spcPts val="1200"/>
              </a:spcAft>
              <a:buNone/>
            </a:pPr>
            <a:r>
              <a:rPr lang="en-US" sz="1800">
                <a:latin typeface="+mj-lt"/>
              </a:rPr>
              <a:t> </a:t>
            </a:r>
          </a:p>
          <a:p>
            <a:pPr lvl="1">
              <a:spcAft>
                <a:spcPts val="1200"/>
              </a:spcAft>
            </a:pPr>
            <a:endParaRPr lang="en-US" sz="1800">
              <a:latin typeface="+mj-lt"/>
            </a:endParaRPr>
          </a:p>
          <a:p>
            <a:pPr marL="324000" lvl="1" indent="0">
              <a:spcAft>
                <a:spcPts val="1200"/>
              </a:spcAft>
              <a:buNone/>
            </a:pPr>
            <a:endParaRPr lang="en-US">
              <a:latin typeface="+mj-lt"/>
            </a:endParaRPr>
          </a:p>
          <a:p>
            <a:pPr marL="324000" lvl="1" indent="0">
              <a:spcAft>
                <a:spcPts val="1200"/>
              </a:spcAft>
              <a:buNone/>
            </a:pPr>
            <a:endParaRPr lang="en-US">
              <a:latin typeface="+mj-lt"/>
            </a:endParaRPr>
          </a:p>
          <a:p>
            <a:pPr lvl="1">
              <a:spcAft>
                <a:spcPts val="1200"/>
              </a:spcAft>
            </a:pPr>
            <a:endParaRPr lang="en-US" i="1">
              <a:latin typeface="+mj-lt"/>
            </a:endParaRPr>
          </a:p>
          <a:p>
            <a:pPr lvl="1">
              <a:spcAft>
                <a:spcPts val="1200"/>
              </a:spcAft>
            </a:pPr>
            <a:endParaRPr lang="en-US" i="1">
              <a:latin typeface="+mj-lt"/>
            </a:endParaRPr>
          </a:p>
          <a:p>
            <a:pPr marL="72000" indent="0">
              <a:lnSpc>
                <a:spcPct val="100000"/>
              </a:lnSpc>
              <a:spcAft>
                <a:spcPts val="1200"/>
              </a:spcAft>
              <a:buNone/>
            </a:pPr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8043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93FAE98-DB1F-4D04-D55D-331911517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290" y="707710"/>
            <a:ext cx="10753200" cy="451576"/>
          </a:xfrm>
        </p:spPr>
        <p:txBody>
          <a:bodyPr/>
          <a:lstStyle/>
          <a:p>
            <a:r>
              <a:rPr lang="en-US" dirty="0"/>
              <a:t>MUNI PHD ACADEMIA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D167BFF-CCAC-54C8-6FB6-980EBBB73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826" y="1662793"/>
            <a:ext cx="11192059" cy="4344719"/>
          </a:xfrm>
        </p:spPr>
        <p:txBody>
          <a:bodyPr vert="horz" lIns="0" tIns="0" rIns="0" bIns="0" rtlCol="0" anchor="t">
            <a:noAutofit/>
          </a:bodyPr>
          <a:lstStyle/>
          <a:p>
            <a:pPr marL="503555" lvl="1" indent="-179705">
              <a:lnSpc>
                <a:spcPct val="150000"/>
              </a:lnSpc>
              <a:spcAft>
                <a:spcPts val="600"/>
              </a:spcAft>
            </a:pPr>
            <a:r>
              <a:rPr lang="en-US" sz="1800" dirty="0">
                <a:solidFill>
                  <a:srgbClr val="0000DC"/>
                </a:solidFill>
                <a:latin typeface="+mj-lt"/>
              </a:rPr>
              <a:t>FRESHERS</a:t>
            </a:r>
            <a:r>
              <a:rPr lang="cs-CZ" sz="1800" dirty="0">
                <a:solidFill>
                  <a:srgbClr val="0000DC"/>
                </a:solidFill>
                <a:latin typeface="+mj-lt"/>
              </a:rPr>
              <a:t>: </a:t>
            </a:r>
            <a:r>
              <a:rPr lang="cs-CZ" sz="1800" dirty="0" err="1">
                <a:solidFill>
                  <a:srgbClr val="0000DC"/>
                </a:solidFill>
                <a:latin typeface="+mj-lt"/>
              </a:rPr>
              <a:t>Skills</a:t>
            </a:r>
            <a:r>
              <a:rPr lang="cs-CZ" sz="1800" dirty="0">
                <a:solidFill>
                  <a:srgbClr val="0000DC"/>
                </a:solidFill>
                <a:latin typeface="+mj-lt"/>
              </a:rPr>
              <a:t> </a:t>
            </a:r>
            <a:r>
              <a:rPr lang="cs-CZ" sz="1800" dirty="0" err="1">
                <a:solidFill>
                  <a:srgbClr val="0000DC"/>
                </a:solidFill>
                <a:latin typeface="+mj-lt"/>
              </a:rPr>
              <a:t>for</a:t>
            </a:r>
            <a:r>
              <a:rPr lang="cs-CZ" sz="1800" dirty="0">
                <a:solidFill>
                  <a:srgbClr val="0000DC"/>
                </a:solidFill>
                <a:latin typeface="+mj-lt"/>
              </a:rPr>
              <a:t> </a:t>
            </a:r>
            <a:r>
              <a:rPr lang="cs-CZ" sz="1800" dirty="0" err="1">
                <a:solidFill>
                  <a:srgbClr val="0000DC"/>
                </a:solidFill>
                <a:latin typeface="+mj-lt"/>
              </a:rPr>
              <a:t>Research</a:t>
            </a:r>
            <a:r>
              <a:rPr lang="cs-CZ" sz="1800" dirty="0">
                <a:solidFill>
                  <a:srgbClr val="0000DC"/>
                </a:solidFill>
                <a:latin typeface="+mj-lt"/>
              </a:rPr>
              <a:t> </a:t>
            </a:r>
            <a:r>
              <a:rPr lang="cs-CZ" sz="1800" dirty="0" err="1">
                <a:solidFill>
                  <a:srgbClr val="0000DC"/>
                </a:solidFill>
                <a:latin typeface="+mj-lt"/>
              </a:rPr>
              <a:t>Careers</a:t>
            </a:r>
            <a:r>
              <a:rPr lang="en-US" sz="1800" dirty="0">
                <a:solidFill>
                  <a:srgbClr val="0000DC"/>
                </a:solidFill>
                <a:latin typeface="+mj-lt"/>
              </a:rPr>
              <a:t> </a:t>
            </a:r>
            <a:r>
              <a:rPr lang="en-US" sz="1800" dirty="0">
                <a:latin typeface="+mj-lt"/>
              </a:rPr>
              <a:t>– semestral course</a:t>
            </a:r>
            <a:r>
              <a:rPr lang="en-US" sz="1800" dirty="0">
                <a:solidFill>
                  <a:srgbClr val="0000DC"/>
                </a:solidFill>
                <a:latin typeface="+mj-lt"/>
              </a:rPr>
              <a:t> </a:t>
            </a:r>
            <a:r>
              <a:rPr lang="en-US" sz="1800" dirty="0">
                <a:latin typeface="+mj-lt"/>
              </a:rPr>
              <a:t>on researcher career skills</a:t>
            </a:r>
            <a:endParaRPr lang="cs-CZ" sz="1800" dirty="0">
              <a:cs typeface="Arial"/>
            </a:endParaRPr>
          </a:p>
          <a:p>
            <a:pPr marL="503555" lvl="1" indent="-179705">
              <a:lnSpc>
                <a:spcPct val="150000"/>
              </a:lnSpc>
              <a:spcAft>
                <a:spcPts val="600"/>
              </a:spcAft>
            </a:pPr>
            <a:r>
              <a:rPr lang="en-US" sz="1800" dirty="0">
                <a:solidFill>
                  <a:srgbClr val="0000DC"/>
                </a:solidFill>
                <a:latin typeface="+mj-lt"/>
              </a:rPr>
              <a:t>PhD summer school </a:t>
            </a:r>
            <a:r>
              <a:rPr lang="en-US" sz="1800" dirty="0">
                <a:latin typeface="+mj-lt"/>
              </a:rPr>
              <a:t>on pedagogical skills</a:t>
            </a:r>
            <a:endParaRPr lang="en-US" sz="1800" dirty="0">
              <a:latin typeface="+mj-lt"/>
              <a:cs typeface="Arial"/>
            </a:endParaRPr>
          </a:p>
          <a:p>
            <a:pPr marL="503555" lvl="1" indent="-179705">
              <a:lnSpc>
                <a:spcPct val="150000"/>
              </a:lnSpc>
              <a:spcAft>
                <a:spcPts val="600"/>
              </a:spcAft>
            </a:pPr>
            <a:r>
              <a:rPr lang="en-US" sz="1800" dirty="0">
                <a:solidFill>
                  <a:srgbClr val="0000DC"/>
                </a:solidFill>
                <a:latin typeface="+mj-lt"/>
              </a:rPr>
              <a:t>MUNI PhD Career Days </a:t>
            </a:r>
            <a:r>
              <a:rPr lang="en-US" sz="1800" dirty="0">
                <a:latin typeface="+mj-lt"/>
              </a:rPr>
              <a:t>(not only)</a:t>
            </a:r>
            <a:r>
              <a:rPr lang="en-US" sz="1800" dirty="0">
                <a:solidFill>
                  <a:srgbClr val="0000DC"/>
                </a:solidFill>
                <a:latin typeface="+mj-lt"/>
              </a:rPr>
              <a:t> 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for</a:t>
            </a:r>
            <a:r>
              <a:rPr lang="en-US" sz="1800" dirty="0">
                <a:latin typeface="+mj-lt"/>
              </a:rPr>
              <a:t> PhD graduates</a:t>
            </a:r>
            <a:endParaRPr lang="en-US" sz="1800" dirty="0">
              <a:latin typeface="+mj-lt"/>
              <a:cs typeface="Arial"/>
            </a:endParaRPr>
          </a:p>
          <a:p>
            <a:pPr marL="503555" lvl="1" indent="-179705">
              <a:lnSpc>
                <a:spcPct val="150000"/>
              </a:lnSpc>
              <a:spcAft>
                <a:spcPts val="600"/>
              </a:spcAft>
            </a:pPr>
            <a:r>
              <a:rPr lang="en-US" sz="1800" dirty="0">
                <a:solidFill>
                  <a:srgbClr val="0000DC"/>
                </a:solidFill>
                <a:latin typeface="+mj-lt"/>
              </a:rPr>
              <a:t>Workshops and lectures </a:t>
            </a:r>
            <a:r>
              <a:rPr lang="en-US" sz="1800" dirty="0">
                <a:latin typeface="+mj-lt"/>
              </a:rPr>
              <a:t>on</a:t>
            </a:r>
            <a:r>
              <a:rPr lang="en-US" sz="1800" dirty="0">
                <a:solidFill>
                  <a:srgbClr val="0000DC"/>
                </a:solidFill>
                <a:latin typeface="+mj-lt"/>
              </a:rPr>
              <a:t> </a:t>
            </a:r>
            <a:r>
              <a:rPr lang="en-US" sz="1800" dirty="0">
                <a:latin typeface="+mj-lt"/>
              </a:rPr>
              <a:t>soft and transferrable skills, and on highly specialized topics</a:t>
            </a:r>
            <a:r>
              <a:rPr lang="en-US" sz="1800" dirty="0">
                <a:solidFill>
                  <a:srgbClr val="0000DC"/>
                </a:solidFill>
                <a:latin typeface="+mj-lt"/>
              </a:rPr>
              <a:t> </a:t>
            </a:r>
            <a:endParaRPr lang="en-US" sz="1800" dirty="0">
              <a:latin typeface="+mj-lt"/>
              <a:cs typeface="Arial"/>
            </a:endParaRPr>
          </a:p>
          <a:p>
            <a:pPr marL="503555" lvl="1" indent="-179705">
              <a:lnSpc>
                <a:spcPct val="150000"/>
              </a:lnSpc>
              <a:spcAft>
                <a:spcPts val="600"/>
              </a:spcAft>
            </a:pPr>
            <a:r>
              <a:rPr lang="en-US" sz="1800" i="1" dirty="0">
                <a:latin typeface="+mj-lt"/>
              </a:rPr>
              <a:t>Lectures, workshops etc. for supervisors</a:t>
            </a:r>
            <a:endParaRPr lang="en-US" sz="1800" dirty="0">
              <a:latin typeface="+mj-lt"/>
              <a:ea typeface="+mj-lt"/>
              <a:cs typeface="+mj-lt"/>
            </a:endParaRPr>
          </a:p>
          <a:p>
            <a:pPr marL="503555" lvl="1" indent="-179705"/>
            <a:endParaRPr lang="en-US" dirty="0">
              <a:latin typeface="+mj-lt"/>
              <a:cs typeface="Arial"/>
            </a:endParaRPr>
          </a:p>
          <a:p>
            <a:pPr marL="503555" lvl="1" indent="-179705"/>
            <a:endParaRPr lang="en-US" i="1" dirty="0">
              <a:latin typeface="+mj-lt"/>
              <a:cs typeface="Arial"/>
            </a:endParaRPr>
          </a:p>
          <a:p>
            <a:pPr marL="503555" lvl="1" indent="-179705"/>
            <a:endParaRPr lang="en-US" i="1" dirty="0">
              <a:latin typeface="+mj-lt"/>
              <a:cs typeface="Arial"/>
            </a:endParaRPr>
          </a:p>
          <a:p>
            <a:pPr marL="71755" indent="0">
              <a:buNone/>
            </a:pPr>
            <a:endParaRPr lang="en-US" dirty="0">
              <a:latin typeface="+mj-lt"/>
              <a:cs typeface="Arial"/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DF6E6E3-8A33-66C8-C301-12593F3334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PhD Day 2023</a:t>
            </a:r>
          </a:p>
        </p:txBody>
      </p:sp>
      <p:pic>
        <p:nvPicPr>
          <p:cNvPr id="12" name="Obrázek 11" descr="Obsah obrázku obloha, venku, mrak, strom&#10;&#10;Popis byl vytvořen automaticky">
            <a:extLst>
              <a:ext uri="{FF2B5EF4-FFF2-40B4-BE49-F238E27FC236}">
                <a16:creationId xmlns:a16="http://schemas.microsoft.com/office/drawing/2014/main" id="{2E17171B-A81C-D0CA-6B63-EF06D804EE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2" r="9460" b="11617"/>
          <a:stretch/>
        </p:blipFill>
        <p:spPr>
          <a:xfrm>
            <a:off x="7916635" y="4010432"/>
            <a:ext cx="3815424" cy="2061428"/>
          </a:xfrm>
          <a:prstGeom prst="rect">
            <a:avLst/>
          </a:prstGeom>
        </p:spPr>
      </p:pic>
      <p:pic>
        <p:nvPicPr>
          <p:cNvPr id="14" name="Obrázek 13" descr="Obsah obrázku venku, obloha, architektura, budova&#10;&#10;Popis byl vytvořen automaticky">
            <a:extLst>
              <a:ext uri="{FF2B5EF4-FFF2-40B4-BE49-F238E27FC236}">
                <a16:creationId xmlns:a16="http://schemas.microsoft.com/office/drawing/2014/main" id="{01B54D65-9480-83A4-29EA-C16A4F7E4E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" t="1" r="25627" b="1568"/>
          <a:stretch/>
        </p:blipFill>
        <p:spPr>
          <a:xfrm>
            <a:off x="5586411" y="4010431"/>
            <a:ext cx="2200852" cy="2049148"/>
          </a:xfrm>
          <a:prstGeom prst="rect">
            <a:avLst/>
          </a:prstGeom>
        </p:spPr>
      </p:pic>
      <p:pic>
        <p:nvPicPr>
          <p:cNvPr id="16" name="Obrázek 15" descr="Obsah obrázku obloha, venku, budova, Městská oblast&#10;&#10;Popis byl vytvořen automaticky">
            <a:extLst>
              <a:ext uri="{FF2B5EF4-FFF2-40B4-BE49-F238E27FC236}">
                <a16:creationId xmlns:a16="http://schemas.microsoft.com/office/drawing/2014/main" id="{CD1C0E7C-E139-EDDE-F5E0-4A6768D7C9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83" b="7111"/>
          <a:stretch/>
        </p:blipFill>
        <p:spPr>
          <a:xfrm>
            <a:off x="720000" y="4022711"/>
            <a:ext cx="4740412" cy="2049148"/>
          </a:xfrm>
          <a:prstGeom prst="rect">
            <a:avLst/>
          </a:prstGeom>
        </p:spPr>
      </p:pic>
      <p:sp>
        <p:nvSpPr>
          <p:cNvPr id="3" name="Zástupný text 4">
            <a:extLst>
              <a:ext uri="{FF2B5EF4-FFF2-40B4-BE49-F238E27FC236}">
                <a16:creationId xmlns:a16="http://schemas.microsoft.com/office/drawing/2014/main" id="{C8296E1D-6A5F-060B-E116-E62BFF09DBAB}"/>
              </a:ext>
            </a:extLst>
          </p:cNvPr>
          <p:cNvSpPr>
            <a:spLocks noGrp="1"/>
          </p:cNvSpPr>
          <p:nvPr/>
        </p:nvSpPr>
        <p:spPr>
          <a:xfrm>
            <a:off x="819048" y="1246839"/>
            <a:ext cx="10555493" cy="3330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rtl="0" eaLnBrk="1" fontAlgn="base" hangingPunct="1">
              <a:lnSpc>
                <a:spcPts val="23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i="1" dirty="0">
                <a:solidFill>
                  <a:schemeClr val="tx1"/>
                </a:solidFill>
                <a:ea typeface="+mn-lt"/>
                <a:cs typeface="+mn-lt"/>
              </a:rPr>
              <a:t>A platform for education, development and support of PhD students and supervisors at MUNI</a:t>
            </a:r>
            <a:endParaRPr lang="cs-CZ" sz="1800" i="1" dirty="0">
              <a:solidFill>
                <a:schemeClr val="tx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86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UNI-CZ.potx" id="{5F7917F3-E447-47A0-8B0D-912AAB3F7016}" vid="{6FE485AA-A959-491A-A866-CC2F0E710D0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0163E0842A6304F810AB1366DC9718C" ma:contentTypeVersion="9" ma:contentTypeDescription="Vytvoří nový dokument" ma:contentTypeScope="" ma:versionID="77ec5bdbd75fb31681e39efce8e61f9d">
  <xsd:schema xmlns:xsd="http://www.w3.org/2001/XMLSchema" xmlns:xs="http://www.w3.org/2001/XMLSchema" xmlns:p="http://schemas.microsoft.com/office/2006/metadata/properties" xmlns:ns2="df8bd5ff-2479-4d6b-baa6-67cf59298211" xmlns:ns3="13bef508-6ba0-4b33-9c29-85f9f3bce445" targetNamespace="http://schemas.microsoft.com/office/2006/metadata/properties" ma:root="true" ma:fieldsID="10cfb269d516a93fe9f3dc82606b9523" ns2:_="" ns3:_="">
    <xsd:import namespace="df8bd5ff-2479-4d6b-baa6-67cf59298211"/>
    <xsd:import namespace="13bef508-6ba0-4b33-9c29-85f9f3bce4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8bd5ff-2479-4d6b-baa6-67cf592982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bef508-6ba0-4b33-9c29-85f9f3bce44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C282D0A-8AE8-43C4-9FD7-DA43A5D0D8F9}"/>
</file>

<file path=customXml/itemProps2.xml><?xml version="1.0" encoding="utf-8"?>
<ds:datastoreItem xmlns:ds="http://schemas.openxmlformats.org/officeDocument/2006/customXml" ds:itemID="{4F4A7DAD-67B0-4B9F-A68C-218751482E06}"/>
</file>

<file path=customXml/itemProps3.xml><?xml version="1.0" encoding="utf-8"?>
<ds:datastoreItem xmlns:ds="http://schemas.openxmlformats.org/officeDocument/2006/customXml" ds:itemID="{28314A74-E753-4611-BBE2-3C6E97150406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550</Words>
  <Application>Microsoft Office PowerPoint</Application>
  <PresentationFormat>Širokoúhlá obrazovka</PresentationFormat>
  <Paragraphs>112</Paragraphs>
  <Slides>14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Tahoma</vt:lpstr>
      <vt:lpstr>Wingdings</vt:lpstr>
      <vt:lpstr>Prezentace_MU_CZ</vt:lpstr>
      <vt:lpstr>PhD Day </vt:lpstr>
      <vt:lpstr>Research Office</vt:lpstr>
      <vt:lpstr>Ph.D.</vt:lpstr>
      <vt:lpstr>MUNI ?</vt:lpstr>
      <vt:lpstr>MUNI in Numbers</vt:lpstr>
      <vt:lpstr>Welcome to MUNI</vt:lpstr>
      <vt:lpstr>Briefly on PhD Studies at MUNI</vt:lpstr>
      <vt:lpstr>MUNI PhD Study Info - www.portal.muni.cz</vt:lpstr>
      <vt:lpstr>MUNI PHD ACADEMIA</vt:lpstr>
      <vt:lpstr>Save the date for this semester</vt:lpstr>
      <vt:lpstr>Follow us….</vt:lpstr>
      <vt:lpstr>Thank you for your attention! 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Markéta Burešová</dc:creator>
  <cp:lastModifiedBy>Ivana Jašková</cp:lastModifiedBy>
  <cp:revision>2</cp:revision>
  <cp:lastPrinted>2023-10-03T20:19:41Z</cp:lastPrinted>
  <dcterms:created xsi:type="dcterms:W3CDTF">2020-05-27T15:23:22Z</dcterms:created>
  <dcterms:modified xsi:type="dcterms:W3CDTF">2023-10-03T20:24:31Z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0x010100D0163E0842A6304F810AB1366DC9718C</vt:lpwstr>
  </property>
</Properties>
</file>